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100D6E-7EAF-4A4F-B920-552844307DED}">
  <a:tblStyle styleId="{D7100D6E-7EAF-4A4F-B920-552844307D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keingchocos.wordpress.com/2014/09/26/segmenting-targeting-and-position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f194239ac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f194239a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solidFill>
                  <a:schemeClr val="dk1"/>
                </a:solidFill>
              </a:rPr>
              <a:t>We also plot the price and units sold by month to check if there’s a seasonal effect</a:t>
            </a:r>
            <a:endParaRPr>
              <a:solidFill>
                <a:schemeClr val="dk1"/>
              </a:solidFill>
            </a:endParaRPr>
          </a:p>
          <a:p>
            <a:pPr indent="0" lvl="0" marL="0" rtl="0" algn="l">
              <a:spcBef>
                <a:spcPts val="0"/>
              </a:spcBef>
              <a:spcAft>
                <a:spcPts val="0"/>
              </a:spcAft>
              <a:buClr>
                <a:schemeClr val="dk1"/>
              </a:buClr>
              <a:buSzPts val="1100"/>
              <a:buFont typeface="Arial"/>
              <a:buNone/>
            </a:pPr>
            <a:r>
              <a:rPr lang="bs-Latn-BA">
                <a:solidFill>
                  <a:schemeClr val="dk1"/>
                </a:solidFill>
              </a:rPr>
              <a:t>From the plot, we can see that May and June have a higher sales, and then starts to drop throughout the Fall and Winter, except December due to the Christmas holiday. </a:t>
            </a:r>
            <a:endParaRPr>
              <a:solidFill>
                <a:schemeClr val="dk1"/>
              </a:solidFill>
            </a:endParaRPr>
          </a:p>
          <a:p>
            <a:pPr indent="0" lvl="0" marL="0" rtl="0" algn="l">
              <a:spcBef>
                <a:spcPts val="0"/>
              </a:spcBef>
              <a:spcAft>
                <a:spcPts val="0"/>
              </a:spcAft>
              <a:buClr>
                <a:schemeClr val="dk1"/>
              </a:buClr>
              <a:buSzPts val="1100"/>
              <a:buFont typeface="Arial"/>
              <a:buNone/>
            </a:pPr>
            <a:r>
              <a:rPr lang="bs-Latn-BA">
                <a:solidFill>
                  <a:schemeClr val="dk1"/>
                </a:solidFill>
              </a:rPr>
              <a:t>Therefore, this seasonal effect should be something we should take into consideration.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bcee95298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bcee9529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We would like to know how well Kellogg’s is doing compared to our competitors. </a:t>
            </a:r>
            <a:endParaRPr/>
          </a:p>
          <a:p>
            <a:pPr indent="0" lvl="0" marL="0" rtl="0" algn="l">
              <a:spcBef>
                <a:spcPts val="0"/>
              </a:spcBef>
              <a:spcAft>
                <a:spcPts val="0"/>
              </a:spcAft>
              <a:buNone/>
            </a:pPr>
            <a:r>
              <a:rPr lang="bs-Latn-BA"/>
              <a:t>It looks like the sales trend tend to be contrary, or complementary, which makes sense that when we lower our price, we attract more customers and drives more sales from our competitors.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bcee95298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bcee9529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In this slide, the ‘visits’ variable shows the number of unique purchases that included our cereal product, and the “households” basically means the number of households per transaction.</a:t>
            </a:r>
            <a:endParaRPr/>
          </a:p>
          <a:p>
            <a:pPr indent="0" lvl="0" marL="0" rtl="0" algn="l">
              <a:spcBef>
                <a:spcPts val="0"/>
              </a:spcBef>
              <a:spcAft>
                <a:spcPts val="0"/>
              </a:spcAft>
              <a:buNone/>
            </a:pPr>
            <a:r>
              <a:rPr lang="bs-Latn-BA">
                <a:solidFill>
                  <a:schemeClr val="dk1"/>
                </a:solidFill>
              </a:rPr>
              <a:t>(click) </a:t>
            </a:r>
            <a:r>
              <a:rPr lang="bs-Latn-BA"/>
              <a:t>Both variables are highly correlated with the units sold. And these two variables are also almost 100% correlated.</a:t>
            </a:r>
            <a:endParaRPr/>
          </a:p>
          <a:p>
            <a:pPr indent="0" lvl="0" marL="0" rtl="0" algn="l">
              <a:spcBef>
                <a:spcPts val="0"/>
              </a:spcBef>
              <a:spcAft>
                <a:spcPts val="0"/>
              </a:spcAft>
              <a:buNone/>
            </a:pPr>
            <a:r>
              <a:rPr lang="bs-Latn-BA"/>
              <a:t>This should be an issue that we be aware of later in data modelling.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bcee9529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bcee9529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Let’s take a look at the map and the statistics by geographic factors. The dataset only contains the stores in four states, and there are a lot more stores in Texas and Ohio. </a:t>
            </a:r>
            <a:endParaRPr/>
          </a:p>
          <a:p>
            <a:pPr indent="0" lvl="0" marL="0" rtl="0" algn="l">
              <a:spcBef>
                <a:spcPts val="0"/>
              </a:spcBef>
              <a:spcAft>
                <a:spcPts val="0"/>
              </a:spcAft>
              <a:buNone/>
            </a:pPr>
            <a:r>
              <a:rPr lang="bs-Latn-BA"/>
              <a:t>There are only 4 stores in Kentucky </a:t>
            </a:r>
            <a:r>
              <a:rPr lang="bs-Latn-BA"/>
              <a:t>and 1 in Indiana, and the locations are very close to the state border next to Ohio. </a:t>
            </a:r>
            <a:endParaRPr/>
          </a:p>
          <a:p>
            <a:pPr indent="0" lvl="0" marL="0" rtl="0" algn="l">
              <a:spcBef>
                <a:spcPts val="0"/>
              </a:spcBef>
              <a:spcAft>
                <a:spcPts val="0"/>
              </a:spcAft>
              <a:buNone/>
            </a:pPr>
            <a:r>
              <a:rPr lang="bs-Latn-BA"/>
              <a:t>So the total sales are really different in these states, and the average price is the highest in Texas and the lowest in Indiana.</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bcee95298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bcee9529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Here is the comparison between us and the </a:t>
            </a:r>
            <a:r>
              <a:rPr lang="bs-Latn-BA"/>
              <a:t>competitors</a:t>
            </a:r>
            <a:r>
              <a:rPr lang="bs-Latn-BA"/>
              <a:t> by looking at different states over time.</a:t>
            </a:r>
            <a:endParaRPr/>
          </a:p>
          <a:p>
            <a:pPr indent="0" lvl="0" marL="0" rtl="0" algn="l">
              <a:spcBef>
                <a:spcPts val="0"/>
              </a:spcBef>
              <a:spcAft>
                <a:spcPts val="0"/>
              </a:spcAft>
              <a:buNone/>
            </a:pPr>
            <a:r>
              <a:rPr lang="bs-Latn-BA"/>
              <a:t>And again, the sales and average price are mostly contrary in the four states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e71c0eb22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e71c0eb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Finally, we want to check the product sub-category and also </a:t>
            </a:r>
            <a:r>
              <a:rPr lang="bs-Latn-BA"/>
              <a:t>compare</a:t>
            </a:r>
            <a:r>
              <a:rPr lang="bs-Latn-BA"/>
              <a:t> with our competitors. Kellogg’s is targeting </a:t>
            </a:r>
            <a:r>
              <a:rPr lang="bs-Latn-BA"/>
              <a:t>only</a:t>
            </a:r>
            <a:r>
              <a:rPr lang="bs-Latn-BA"/>
              <a:t> the family and kids cereal, </a:t>
            </a:r>
            <a:endParaRPr/>
          </a:p>
          <a:p>
            <a:pPr indent="0" lvl="0" marL="0" rtl="0" algn="l">
              <a:spcBef>
                <a:spcPts val="0"/>
              </a:spcBef>
              <a:spcAft>
                <a:spcPts val="0"/>
              </a:spcAft>
              <a:buNone/>
            </a:pPr>
            <a:r>
              <a:rPr lang="bs-Latn-BA"/>
              <a:t>and it is clear that Kellogg’s is doing </a:t>
            </a:r>
            <a:r>
              <a:rPr lang="bs-Latn-BA"/>
              <a:t>really</a:t>
            </a:r>
            <a:r>
              <a:rPr lang="bs-Latn-BA"/>
              <a:t> well especially on the kids cereal. The sales is almost twice more than that from Quaker, which is our main competitor</a:t>
            </a:r>
            <a:endParaRPr/>
          </a:p>
          <a:p>
            <a:pPr indent="0" lvl="0" marL="0" rtl="0" algn="l">
              <a:spcBef>
                <a:spcPts val="0"/>
              </a:spcBef>
              <a:spcAft>
                <a:spcPts val="0"/>
              </a:spcAft>
              <a:buNone/>
            </a:pPr>
            <a:r>
              <a:rPr lang="bs-Latn-BA"/>
              <a:t>for kids cereal, and the average price is relatively much higher too.</a:t>
            </a:r>
            <a:endParaRPr/>
          </a:p>
          <a:p>
            <a:pPr indent="0" lvl="0" marL="0" rtl="0" algn="l">
              <a:spcBef>
                <a:spcPts val="0"/>
              </a:spcBef>
              <a:spcAft>
                <a:spcPts val="0"/>
              </a:spcAft>
              <a:buNone/>
            </a:pPr>
            <a:r>
              <a:t/>
            </a:r>
            <a:endParaRPr/>
          </a:p>
          <a:p>
            <a:pPr indent="0" lvl="0" marL="0" rtl="0" algn="l">
              <a:spcBef>
                <a:spcPts val="0"/>
              </a:spcBef>
              <a:spcAft>
                <a:spcPts val="0"/>
              </a:spcAft>
              <a:buNone/>
            </a:pPr>
            <a:r>
              <a:rPr lang="bs-Latn-BA" u="sng">
                <a:solidFill>
                  <a:schemeClr val="hlink"/>
                </a:solidFill>
                <a:hlinkClick r:id="rId2"/>
              </a:rPr>
              <a:t>https://markeingchocos.wordpress.com/2014/09/26/segmenting-targeting-and-positioning/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e71c0eb2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e71c0eb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bs-Latn-BA">
                <a:solidFill>
                  <a:schemeClr val="dk1"/>
                </a:solidFill>
              </a:rPr>
              <a:t>Kellogg’s also did well on segmenting. Kellogg’s segments stores into three categories based on the analysis of customer behaviors and sales when opening new stores.</a:t>
            </a:r>
            <a:endParaRPr>
              <a:solidFill>
                <a:schemeClr val="dk1"/>
              </a:solidFill>
            </a:endParaRPr>
          </a:p>
          <a:p>
            <a:pPr indent="0" lvl="0" marL="0" rtl="0" algn="l">
              <a:spcBef>
                <a:spcPts val="0"/>
              </a:spcBef>
              <a:spcAft>
                <a:spcPts val="0"/>
              </a:spcAft>
              <a:buClr>
                <a:schemeClr val="dk1"/>
              </a:buClr>
              <a:buSzPts val="1100"/>
              <a:buFont typeface="Arial"/>
              <a:buNone/>
            </a:pPr>
            <a:r>
              <a:rPr lang="bs-Latn-BA">
                <a:solidFill>
                  <a:schemeClr val="dk1"/>
                </a:solidFill>
              </a:rPr>
              <a:t>This variable will also be considered later in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bs-Latn-BA">
                <a:solidFill>
                  <a:schemeClr val="dk1"/>
                </a:solidFill>
              </a:rPr>
              <a:t>#Value stores are designed to appeal to customers focused most on price.</a:t>
            </a:r>
            <a:endParaRPr>
              <a:solidFill>
                <a:schemeClr val="dk1"/>
              </a:solidFill>
            </a:endParaRPr>
          </a:p>
          <a:p>
            <a:pPr indent="0" lvl="0" marL="0" rtl="0" algn="l">
              <a:spcBef>
                <a:spcPts val="0"/>
              </a:spcBef>
              <a:spcAft>
                <a:spcPts val="0"/>
              </a:spcAft>
              <a:buClr>
                <a:schemeClr val="dk1"/>
              </a:buClr>
              <a:buSzPts val="1100"/>
              <a:buFont typeface="Arial"/>
              <a:buNone/>
            </a:pPr>
            <a:r>
              <a:rPr lang="bs-Latn-BA">
                <a:solidFill>
                  <a:schemeClr val="dk1"/>
                </a:solidFill>
              </a:rPr>
              <a:t>#Upscale stores serve shoppers who place their primary emphasis on customer service.</a:t>
            </a:r>
            <a:endParaRPr>
              <a:solidFill>
                <a:schemeClr val="dk1"/>
              </a:solidFill>
            </a:endParaRPr>
          </a:p>
          <a:p>
            <a:pPr indent="0" lvl="0" marL="0" rtl="0" algn="l">
              <a:spcBef>
                <a:spcPts val="0"/>
              </a:spcBef>
              <a:spcAft>
                <a:spcPts val="0"/>
              </a:spcAft>
              <a:buClr>
                <a:schemeClr val="dk1"/>
              </a:buClr>
              <a:buSzPts val="1100"/>
              <a:buFont typeface="Arial"/>
              <a:buNone/>
            </a:pPr>
            <a:r>
              <a:rPr lang="bs-Latn-BA">
                <a:solidFill>
                  <a:schemeClr val="dk1"/>
                </a:solidFill>
              </a:rPr>
              <a:t>#Mainstream stores serve the vast majority between those two extremes.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50">
              <a:solidFill>
                <a:srgbClr val="222222"/>
              </a:solidFill>
              <a:highlight>
                <a:srgbClr val="FFFFFF"/>
              </a:highlight>
              <a:latin typeface="Georgia"/>
              <a:ea typeface="Georgia"/>
              <a:cs typeface="Georgia"/>
              <a:sym typeface="Georgi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e71c0eb2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de71c0eb22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e71c0eb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e71c0eb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eeb133ca7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eeb133ca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e9f4a9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de9f4a95e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eeb133ca7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eeb133ca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eeb133ca7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eeb133ca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eeb133ca7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eeb133ca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e71c0eb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(skip) After we set the price for each sub-category, we’ll train a model that predicts the sales and estimate the expected profits using the price and other independent variables.</a:t>
            </a:r>
            <a:endParaRPr/>
          </a:p>
        </p:txBody>
      </p:sp>
      <p:sp>
        <p:nvSpPr>
          <p:cNvPr id="271" name="Google Shape;271;gde71c0eb2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e71c0eb2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e71c0eb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We split the whole dataset by time, with around 70% of training set and 30% of test set</a:t>
            </a:r>
            <a:endParaRPr/>
          </a:p>
          <a:p>
            <a:pPr indent="0" lvl="0" marL="0" rtl="0" algn="l">
              <a:spcBef>
                <a:spcPts val="0"/>
              </a:spcBef>
              <a:spcAft>
                <a:spcPts val="0"/>
              </a:spcAft>
              <a:buNone/>
            </a:pPr>
            <a:r>
              <a:rPr lang="bs-Latn-BA"/>
              <a:t>We’re building a linear regression model with the UNITS as the dependent variable.</a:t>
            </a:r>
            <a:endParaRPr/>
          </a:p>
          <a:p>
            <a:pPr indent="0" lvl="0" marL="0" rtl="0" algn="l">
              <a:spcBef>
                <a:spcPts val="0"/>
              </a:spcBef>
              <a:spcAft>
                <a:spcPts val="0"/>
              </a:spcAft>
              <a:buNone/>
            </a:pPr>
            <a:r>
              <a:rPr lang="bs-Latn-BA"/>
              <a:t>For the independent variables, we’re using the transaction data including ‘Price’, ‘Feature’, and ‘Display’</a:t>
            </a:r>
            <a:endParaRPr/>
          </a:p>
          <a:p>
            <a:pPr indent="0" lvl="0" marL="0" rtl="0" algn="l">
              <a:spcBef>
                <a:spcPts val="0"/>
              </a:spcBef>
              <a:spcAft>
                <a:spcPts val="0"/>
              </a:spcAft>
              <a:buNone/>
            </a:pPr>
            <a:r>
              <a:rPr lang="bs-Latn-BA"/>
              <a:t>and also other store data that indicates the geographic factors.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eeb133ca7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eeb133ca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First, we created a </a:t>
            </a:r>
            <a:r>
              <a:rPr lang="bs-Latn-BA"/>
              <a:t>model for the family cereal sub-category, and the numeric variables are all standardized. </a:t>
            </a:r>
            <a:endParaRPr/>
          </a:p>
          <a:p>
            <a:pPr indent="0" lvl="0" marL="0" rtl="0" algn="l">
              <a:spcBef>
                <a:spcPts val="0"/>
              </a:spcBef>
              <a:spcAft>
                <a:spcPts val="0"/>
              </a:spcAft>
              <a:buNone/>
            </a:pPr>
            <a:r>
              <a:rPr lang="bs-Latn-BA"/>
              <a:t>The model has a R-squared value of around 0.6, which means that the model explains 60% of the variation in the dependent variable.</a:t>
            </a:r>
            <a:endParaRPr/>
          </a:p>
          <a:p>
            <a:pPr indent="0" lvl="0" marL="0" rtl="0" algn="l">
              <a:spcBef>
                <a:spcPts val="0"/>
              </a:spcBef>
              <a:spcAft>
                <a:spcPts val="0"/>
              </a:spcAft>
              <a:buNone/>
            </a:pPr>
            <a:r>
              <a:rPr lang="bs-Latn-BA"/>
              <a:t>We can also see from the coefficient plot that the Display’ variable has the highest positive coefficient and the Texas state has the lowest coefficient.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eeb133ca7_2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eeb133ca7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Next, we made the feature importance plot based on the odds ratio value and then sort the importance, no matter it’s a positive or negative effect.</a:t>
            </a:r>
            <a:endParaRPr/>
          </a:p>
          <a:p>
            <a:pPr indent="0" lvl="0" marL="0" rtl="0" algn="l">
              <a:spcBef>
                <a:spcPts val="0"/>
              </a:spcBef>
              <a:spcAft>
                <a:spcPts val="0"/>
              </a:spcAft>
              <a:buNone/>
            </a:pPr>
            <a:r>
              <a:rPr lang="bs-Latn-BA"/>
              <a:t>(click) Here we see that the ‘Display’ variable really impact a lot on the sales for family cereal. </a:t>
            </a:r>
            <a:endParaRPr/>
          </a:p>
          <a:p>
            <a:pPr indent="0" lvl="0" marL="0" rtl="0" algn="l">
              <a:spcBef>
                <a:spcPts val="0"/>
              </a:spcBef>
              <a:spcAft>
                <a:spcPts val="0"/>
              </a:spcAft>
              <a:buNone/>
            </a:pPr>
            <a:r>
              <a:rPr lang="bs-Latn-BA"/>
              <a:t>So this is something we can focus on when we’re </a:t>
            </a:r>
            <a:r>
              <a:rPr lang="bs-Latn-BA"/>
              <a:t>initiating</a:t>
            </a:r>
            <a:r>
              <a:rPr lang="bs-Latn-BA"/>
              <a:t> a marketing strategy, besides setting a price.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eeb133ca7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eeb133ca7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Now we make predictions on the profits by setting the price to $3.53, which is the price we got previously, and keep all other variables constant.</a:t>
            </a:r>
            <a:endParaRPr/>
          </a:p>
          <a:p>
            <a:pPr indent="0" lvl="0" marL="0" rtl="0" algn="l">
              <a:spcBef>
                <a:spcPts val="0"/>
              </a:spcBef>
              <a:spcAft>
                <a:spcPts val="0"/>
              </a:spcAft>
              <a:buNone/>
            </a:pPr>
            <a:r>
              <a:rPr lang="bs-Latn-BA"/>
              <a:t>We’re </a:t>
            </a:r>
            <a:r>
              <a:rPr lang="bs-Latn-BA"/>
              <a:t>predicting</a:t>
            </a:r>
            <a:r>
              <a:rPr lang="bs-Latn-BA"/>
              <a:t> the profits using the whole dataset.</a:t>
            </a:r>
            <a:endParaRPr/>
          </a:p>
          <a:p>
            <a:pPr indent="0" lvl="0" marL="0" rtl="0" algn="l">
              <a:spcBef>
                <a:spcPts val="0"/>
              </a:spcBef>
              <a:spcAft>
                <a:spcPts val="0"/>
              </a:spcAft>
              <a:buNone/>
            </a:pPr>
            <a:r>
              <a:rPr lang="bs-Latn-BA"/>
              <a:t>To calculate the profits, we made an assumption on the cost, which is 60% rate of the goods sold. We got this approximate rate from the 2009 annual financial statements report from Kellogg’s.</a:t>
            </a:r>
            <a:endParaRPr/>
          </a:p>
          <a:p>
            <a:pPr indent="0" lvl="0" marL="0" rtl="0" algn="l">
              <a:spcBef>
                <a:spcPts val="0"/>
              </a:spcBef>
              <a:spcAft>
                <a:spcPts val="0"/>
              </a:spcAft>
              <a:buNone/>
            </a:pPr>
            <a:r>
              <a:rPr lang="bs-Latn-BA"/>
              <a:t>(click) Based on the set price, we can increase our profits by 3.15%</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eeb133ca7_2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eeb133ca7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What if we not only set the price but also make in-store display throughout the whole time? </a:t>
            </a:r>
            <a:endParaRPr/>
          </a:p>
          <a:p>
            <a:pPr indent="0" lvl="0" marL="0" rtl="0" algn="l">
              <a:spcBef>
                <a:spcPts val="0"/>
              </a:spcBef>
              <a:spcAft>
                <a:spcPts val="0"/>
              </a:spcAft>
              <a:buNone/>
            </a:pPr>
            <a:r>
              <a:rPr lang="bs-Latn-BA"/>
              <a:t>Of course the marketing expense will increase substantially, so we increased the COGS rate assumption to 80%.</a:t>
            </a:r>
            <a:endParaRPr/>
          </a:p>
          <a:p>
            <a:pPr indent="0" lvl="0" marL="0" rtl="0" algn="l">
              <a:spcBef>
                <a:spcPts val="0"/>
              </a:spcBef>
              <a:spcAft>
                <a:spcPts val="0"/>
              </a:spcAft>
              <a:buNone/>
            </a:pPr>
            <a:r>
              <a:rPr lang="bs-Latn-BA"/>
              <a:t>(click) Now the profits increased by about 47%, which is an </a:t>
            </a:r>
            <a:r>
              <a:rPr lang="bs-Latn-BA"/>
              <a:t>impressive improvement, but keep in mind that this is the ideal situation since in reality</a:t>
            </a:r>
            <a:endParaRPr/>
          </a:p>
          <a:p>
            <a:pPr indent="0" lvl="0" marL="0" rtl="0" algn="l">
              <a:spcBef>
                <a:spcPts val="0"/>
              </a:spcBef>
              <a:spcAft>
                <a:spcPts val="0"/>
              </a:spcAft>
              <a:buNone/>
            </a:pPr>
            <a:r>
              <a:rPr lang="bs-Latn-BA"/>
              <a:t>we’re not able to display our products all the time, so we have to make trade-offs and decide WHEN to display our products.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eeb133ca7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eeb133ca7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We did the same thing for kids cereal, and the r-squared value is 53.8%, </a:t>
            </a:r>
            <a:r>
              <a:rPr lang="bs-Latn-BA"/>
              <a:t>which is also not bad. </a:t>
            </a:r>
            <a:endParaRPr/>
          </a:p>
          <a:p>
            <a:pPr indent="0" lvl="0" marL="0" rtl="0" algn="l">
              <a:spcBef>
                <a:spcPts val="0"/>
              </a:spcBef>
              <a:spcAft>
                <a:spcPts val="0"/>
              </a:spcAft>
              <a:buNone/>
            </a:pPr>
            <a:r>
              <a:rPr lang="bs-Latn-BA"/>
              <a:t>T</a:t>
            </a:r>
            <a:r>
              <a:rPr lang="bs-Latn-BA"/>
              <a:t>he model shows a higher coefficient on the ‘Feature’ variable, and the ‘Price’ has more negative impact on the sales.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e71c0eb2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e71c0eb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eeb133ca7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eeb133ca7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The plot also shows that the ‘Feature’ variable has the most influence on the sales.</a:t>
            </a:r>
            <a:endParaRPr/>
          </a:p>
          <a:p>
            <a:pPr indent="0" lvl="0" marL="0" rtl="0" algn="l">
              <a:spcBef>
                <a:spcPts val="0"/>
              </a:spcBef>
              <a:spcAft>
                <a:spcPts val="0"/>
              </a:spcAft>
              <a:buNone/>
            </a:pPr>
            <a:r>
              <a:rPr lang="bs-Latn-BA"/>
              <a:t>So different from family cereal, we can focus on featuring kids cereal as a marketing </a:t>
            </a:r>
            <a:r>
              <a:rPr lang="bs-Latn-BA"/>
              <a:t>strategy.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eeb133ca7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eeb133ca7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We set the kids cereal price to $2.87, and remain all other variables constant. The assumption on the COGS rate is still 60%.</a:t>
            </a:r>
            <a:endParaRPr/>
          </a:p>
          <a:p>
            <a:pPr indent="0" lvl="0" marL="0" rtl="0" algn="l">
              <a:spcBef>
                <a:spcPts val="0"/>
              </a:spcBef>
              <a:spcAft>
                <a:spcPts val="0"/>
              </a:spcAft>
              <a:buNone/>
            </a:pPr>
            <a:r>
              <a:rPr lang="bs-Latn-BA"/>
              <a:t>(click) The expected profits increased substantially by about 30%</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eeb133ca7_2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eeb133ca7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What if we feature kids cereal in-store throughout the whole time? Is it also going to improve the profits even if with a higher cost?</a:t>
            </a:r>
            <a:endParaRPr/>
          </a:p>
          <a:p>
            <a:pPr indent="0" lvl="0" marL="0" rtl="0" algn="l">
              <a:spcBef>
                <a:spcPts val="0"/>
              </a:spcBef>
              <a:spcAft>
                <a:spcPts val="0"/>
              </a:spcAft>
              <a:buNone/>
            </a:pPr>
            <a:r>
              <a:rPr lang="bs-Latn-BA"/>
              <a:t>(click) The answer is no! It still improves the profits, but the percentage of improvement drops from 30% to around 14%.</a:t>
            </a:r>
            <a:endParaRPr/>
          </a:p>
          <a:p>
            <a:pPr indent="0" lvl="0" marL="0" rtl="0" algn="l">
              <a:spcBef>
                <a:spcPts val="0"/>
              </a:spcBef>
              <a:spcAft>
                <a:spcPts val="0"/>
              </a:spcAft>
              <a:buNone/>
            </a:pPr>
            <a:r>
              <a:rPr lang="bs-Latn-BA"/>
              <a:t>So again, it’s not reasonable to feature kids cereal in the whole year.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eeb133ca7_2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eeb133ca7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Here is the consolidated table for the results. To sum up, the two models with the set price can improve the expected profits, </a:t>
            </a:r>
            <a:endParaRPr/>
          </a:p>
          <a:p>
            <a:pPr indent="0" lvl="0" marL="0" rtl="0" algn="l">
              <a:spcBef>
                <a:spcPts val="0"/>
              </a:spcBef>
              <a:spcAft>
                <a:spcPts val="0"/>
              </a:spcAft>
              <a:buNone/>
            </a:pPr>
            <a:r>
              <a:rPr lang="bs-Latn-BA"/>
              <a:t>and we can </a:t>
            </a:r>
            <a:r>
              <a:rPr lang="bs-Latn-BA"/>
              <a:t>improve even more when we conduct a marketing promotion strategy in some occasions.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e71c0eb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Finally, we will conclude our pricing strategies and a few ideas about what can be done better.</a:t>
            </a:r>
            <a:endParaRPr/>
          </a:p>
        </p:txBody>
      </p:sp>
      <p:sp>
        <p:nvSpPr>
          <p:cNvPr id="364" name="Google Shape;364;gde71c0eb2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f194239ac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f194239a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The current pricing strategy for Kellogg’s is mainly competitive pricing</a:t>
            </a:r>
            <a:endParaRPr/>
          </a:p>
          <a:p>
            <a:pPr indent="0" lvl="0" marL="0" rtl="0" algn="l">
              <a:spcBef>
                <a:spcPts val="0"/>
              </a:spcBef>
              <a:spcAft>
                <a:spcPts val="0"/>
              </a:spcAft>
              <a:buNone/>
            </a:pPr>
            <a:r>
              <a:rPr lang="bs-Latn-BA"/>
              <a:t>(click) The major concept of our new pricing strategy is to not only consider the price from the competitors, but also include value pricing concepts, </a:t>
            </a:r>
            <a:endParaRPr/>
          </a:p>
          <a:p>
            <a:pPr indent="0" lvl="0" marL="0" rtl="0" algn="l">
              <a:spcBef>
                <a:spcPts val="0"/>
              </a:spcBef>
              <a:spcAft>
                <a:spcPts val="0"/>
              </a:spcAft>
              <a:buNone/>
            </a:pPr>
            <a:r>
              <a:rPr lang="bs-Latn-BA"/>
              <a:t>such as the seasonality effect and the geographic information, to earn the differentiated worth of the product for a customer segment when compared to our competitors.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eeb133ca7_2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eeb133ca7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First, we divided our pricing into two different sub-categories, (click) and then set the price by comparing with the competitors and customer value.</a:t>
            </a:r>
            <a:endParaRPr/>
          </a:p>
          <a:p>
            <a:pPr indent="0" lvl="0" marL="0" rtl="0" algn="l">
              <a:spcBef>
                <a:spcPts val="0"/>
              </a:spcBef>
              <a:spcAft>
                <a:spcPts val="0"/>
              </a:spcAft>
              <a:buNone/>
            </a:pPr>
            <a:r>
              <a:rPr lang="bs-Latn-BA"/>
              <a:t>However, studies show that d</a:t>
            </a:r>
            <a:r>
              <a:rPr lang="bs-Latn-BA"/>
              <a:t>emand appears to increase with an ending digit of 9 on the price, </a:t>
            </a:r>
            <a:endParaRPr/>
          </a:p>
          <a:p>
            <a:pPr indent="0" lvl="0" marL="0" rtl="0" algn="l">
              <a:spcBef>
                <a:spcPts val="0"/>
              </a:spcBef>
              <a:spcAft>
                <a:spcPts val="0"/>
              </a:spcAft>
              <a:buNone/>
            </a:pPr>
            <a:r>
              <a:rPr lang="bs-Latn-BA"/>
              <a:t>(click) so we can make slight adjustments on our set price.</a:t>
            </a:r>
            <a:endParaRPr/>
          </a:p>
          <a:p>
            <a:pPr indent="0" lvl="0" marL="0" rtl="0" algn="l">
              <a:spcBef>
                <a:spcPts val="0"/>
              </a:spcBef>
              <a:spcAft>
                <a:spcPts val="0"/>
              </a:spcAft>
              <a:buNone/>
            </a:pPr>
            <a:r>
              <a:rPr lang="bs-Latn-BA"/>
              <a:t>(click) Finally, as mentioned before, we can perform promotion </a:t>
            </a:r>
            <a:r>
              <a:rPr lang="bs-Latn-BA"/>
              <a:t>strategies</a:t>
            </a:r>
            <a:r>
              <a:rPr lang="bs-Latn-BA"/>
              <a:t> for each sub-category to drive for more profits.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eeb133ca7_2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eeb133ca7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sz="1200">
                <a:solidFill>
                  <a:srgbClr val="202124"/>
                </a:solidFill>
                <a:highlight>
                  <a:srgbClr val="FFFFFF"/>
                </a:highlight>
                <a:latin typeface="Roboto"/>
                <a:ea typeface="Roboto"/>
                <a:cs typeface="Roboto"/>
                <a:sym typeface="Roboto"/>
              </a:rPr>
              <a:t>(click) First, it raises a flag that as time goes on, the historic dataset we </a:t>
            </a:r>
            <a:r>
              <a:rPr lang="bs-Latn-BA" sz="1200">
                <a:solidFill>
                  <a:srgbClr val="202124"/>
                </a:solidFill>
                <a:highlight>
                  <a:srgbClr val="FFFFFF"/>
                </a:highlight>
                <a:latin typeface="Roboto"/>
                <a:ea typeface="Roboto"/>
                <a:cs typeface="Roboto"/>
                <a:sym typeface="Roboto"/>
              </a:rPr>
              <a:t>used to set price and predict the profits</a:t>
            </a:r>
            <a:r>
              <a:rPr lang="bs-Latn-BA" sz="1200">
                <a:solidFill>
                  <a:srgbClr val="202124"/>
                </a:solidFill>
                <a:highlight>
                  <a:srgbClr val="FFFFFF"/>
                </a:highlight>
                <a:latin typeface="Roboto"/>
                <a:ea typeface="Roboto"/>
                <a:cs typeface="Roboto"/>
                <a:sym typeface="Roboto"/>
              </a:rPr>
              <a:t> would be outdated.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bs-Latn-BA" sz="1200">
                <a:solidFill>
                  <a:srgbClr val="202124"/>
                </a:solidFill>
                <a:highlight>
                  <a:srgbClr val="FFFFFF"/>
                </a:highlight>
                <a:latin typeface="Roboto"/>
                <a:ea typeface="Roboto"/>
                <a:cs typeface="Roboto"/>
                <a:sym typeface="Roboto"/>
              </a:rPr>
              <a:t>Therefore, the pricing we set should not be a long-term plan, and should be refreshed and remodeled constantly.</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bs-Latn-BA" sz="1200">
                <a:solidFill>
                  <a:srgbClr val="202124"/>
                </a:solidFill>
                <a:highlight>
                  <a:srgbClr val="FFFFFF"/>
                </a:highlight>
                <a:latin typeface="Roboto"/>
                <a:ea typeface="Roboto"/>
                <a:cs typeface="Roboto"/>
                <a:sym typeface="Roboto"/>
              </a:rPr>
              <a:t>So we should define a time-frame of this set price</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bs-Latn-BA" sz="1200">
                <a:solidFill>
                  <a:srgbClr val="202124"/>
                </a:solidFill>
                <a:highlight>
                  <a:srgbClr val="FFFFFF"/>
                </a:highlight>
                <a:latin typeface="Roboto"/>
                <a:ea typeface="Roboto"/>
                <a:cs typeface="Roboto"/>
                <a:sym typeface="Roboto"/>
              </a:rPr>
              <a:t>(click) We could do better on the cost assumptions by collecting more data and how we can include additional marketing expense to make solid predictions on profits.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bs-Latn-BA" sz="1200">
                <a:solidFill>
                  <a:srgbClr val="202124"/>
                </a:solidFill>
                <a:highlight>
                  <a:srgbClr val="FFFFFF"/>
                </a:highlight>
                <a:latin typeface="Roboto"/>
                <a:ea typeface="Roboto"/>
                <a:cs typeface="Roboto"/>
                <a:sym typeface="Roboto"/>
              </a:rPr>
              <a:t>(click) Finally, besides our regression model, we could try to build more models to compare the performance of our training and test set.</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f1aa604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df1aa6047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e71c0eb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(skip) To begin with, we perform exploratory data analysis to get a sense of our data before we do any modelling.</a:t>
            </a:r>
            <a:endParaRPr/>
          </a:p>
        </p:txBody>
      </p:sp>
      <p:sp>
        <p:nvSpPr>
          <p:cNvPr id="96" name="Google Shape;96;gde71c0eb22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bcee9529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bcee952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First, let’s check the scatter plot between price and units sold. Each point stands for one transaction, and there are a total of almost 36 thousand transactions from 2009 to January of 2012.</a:t>
            </a:r>
            <a:endParaRPr/>
          </a:p>
          <a:p>
            <a:pPr indent="0" lvl="0" marL="0" rtl="0" algn="l">
              <a:spcBef>
                <a:spcPts val="0"/>
              </a:spcBef>
              <a:spcAft>
                <a:spcPts val="0"/>
              </a:spcAft>
              <a:buNone/>
            </a:pPr>
            <a:r>
              <a:rPr lang="bs-Latn-BA"/>
              <a:t>We can see that the most of the transactions fall between $2 to around $3.5, and the distribution is left skewed. We can also observe a higher units sold per transaction when the price is set at around $2.</a:t>
            </a:r>
            <a:endParaRPr/>
          </a:p>
          <a:p>
            <a:pPr indent="0" lvl="0" marL="0" rtl="0" algn="l">
              <a:spcBef>
                <a:spcPts val="0"/>
              </a:spcBef>
              <a:spcAft>
                <a:spcPts val="0"/>
              </a:spcAft>
              <a:buNone/>
            </a:pPr>
            <a:r>
              <a:rPr lang="bs-Latn-BA"/>
              <a:t>Moreover, price and units are 55% negatively correlated, which makes sense that a higher price tend to have a lower </a:t>
            </a:r>
            <a:r>
              <a:rPr lang="bs-Latn-BA"/>
              <a:t>demand.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bcee9529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bcee95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Next we plot the sum of units sold and average price over time. (click) Two of the peak for the most units sold are in December, which is reasonable since there’a a Christmas holiday.</a:t>
            </a:r>
            <a:endParaRPr/>
          </a:p>
          <a:p>
            <a:pPr indent="0" lvl="0" marL="0" rtl="0" algn="l">
              <a:spcBef>
                <a:spcPts val="0"/>
              </a:spcBef>
              <a:spcAft>
                <a:spcPts val="0"/>
              </a:spcAft>
              <a:buNone/>
            </a:pPr>
            <a:r>
              <a:rPr lang="bs-Latn-BA"/>
              <a:t>(click) The price trend is basically contrary to the units sold. May and December in 2009 have the lowest price.</a:t>
            </a:r>
            <a:endParaRPr/>
          </a:p>
          <a:p>
            <a:pPr indent="0" lvl="0" marL="0" rtl="0" algn="l">
              <a:spcBef>
                <a:spcPts val="0"/>
              </a:spcBef>
              <a:spcAft>
                <a:spcPts val="0"/>
              </a:spcAft>
              <a:buNone/>
            </a:pPr>
            <a:r>
              <a:rPr lang="bs-Latn-BA"/>
              <a:t>But interestingly, December 2010 doesn’t seem to have an increase in the sales, and the price during that month remains flat throughout the winter.</a:t>
            </a:r>
            <a:endParaRPr/>
          </a:p>
          <a:p>
            <a:pPr indent="0" lvl="0" marL="0" rtl="0" algn="l">
              <a:spcBef>
                <a:spcPts val="0"/>
              </a:spcBef>
              <a:spcAft>
                <a:spcPts val="0"/>
              </a:spcAft>
              <a:buNone/>
            </a:pPr>
            <a:r>
              <a:rPr lang="bs-Latn-BA"/>
              <a:t>We’ll find the reason why in the next few slides.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bcee9529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bcee952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We added the gray bars in the plot, which means the the number of transactions in the week with the cereal being displayed and promoted in the store.</a:t>
            </a:r>
            <a:endParaRPr/>
          </a:p>
          <a:p>
            <a:pPr indent="0" lvl="0" marL="0" rtl="0" algn="l">
              <a:spcBef>
                <a:spcPts val="0"/>
              </a:spcBef>
              <a:spcAft>
                <a:spcPts val="0"/>
              </a:spcAft>
              <a:buNone/>
            </a:pPr>
            <a:r>
              <a:rPr lang="bs-Latn-BA"/>
              <a:t>The trend of these number of display is similar to the </a:t>
            </a:r>
            <a:r>
              <a:rPr lang="bs-Latn-BA"/>
              <a:t>trend</a:t>
            </a:r>
            <a:r>
              <a:rPr lang="bs-Latn-BA"/>
              <a:t> of the sales, therefore the display promotion can possibly drive more sales.</a:t>
            </a:r>
            <a:endParaRPr/>
          </a:p>
          <a:p>
            <a:pPr indent="0" lvl="0" marL="0" rtl="0" algn="l">
              <a:spcBef>
                <a:spcPts val="0"/>
              </a:spcBef>
              <a:spcAft>
                <a:spcPts val="0"/>
              </a:spcAft>
              <a:buNone/>
            </a:pPr>
            <a:r>
              <a:rPr lang="bs-Latn-BA"/>
              <a:t>We can </a:t>
            </a:r>
            <a:r>
              <a:rPr lang="bs-Latn-BA"/>
              <a:t>now again see that in december 2010, there’s not too much of display promotion.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bcee95298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bcee952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Similarly, this time we change the gray bars to the number of transactions with the cereal being featured in store, which means that whether the product was included in the in-store circular.</a:t>
            </a:r>
            <a:endParaRPr/>
          </a:p>
          <a:p>
            <a:pPr indent="0" lvl="0" marL="0" rtl="0" algn="l">
              <a:spcBef>
                <a:spcPts val="0"/>
              </a:spcBef>
              <a:spcAft>
                <a:spcPts val="0"/>
              </a:spcAft>
              <a:buNone/>
            </a:pPr>
            <a:r>
              <a:rPr lang="bs-Latn-BA"/>
              <a:t>The bars also seem to have a positive effect on the sales. And again, we’re not doing promotional featuring in December 2010.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bcee95298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bcee952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Finally, we change the gray bars to the number of </a:t>
            </a:r>
            <a:r>
              <a:rPr lang="bs-Latn-BA"/>
              <a:t>transactions</a:t>
            </a:r>
            <a:r>
              <a:rPr lang="bs-Latn-BA"/>
              <a:t> with a temporary price </a:t>
            </a:r>
            <a:r>
              <a:rPr lang="bs-Latn-BA"/>
              <a:t>reduction,</a:t>
            </a:r>
            <a:r>
              <a:rPr lang="bs-Latn-BA"/>
              <a:t> and the reduced price was shown on the shelf tags only, without a display or any advertisement.</a:t>
            </a:r>
            <a:endParaRPr/>
          </a:p>
          <a:p>
            <a:pPr indent="0" lvl="0" marL="0" rtl="0" algn="l">
              <a:spcBef>
                <a:spcPts val="0"/>
              </a:spcBef>
              <a:spcAft>
                <a:spcPts val="0"/>
              </a:spcAft>
              <a:buNone/>
            </a:pPr>
            <a:r>
              <a:rPr lang="bs-Latn-BA"/>
              <a:t>The bars don’t seem to follow the sales trend or the price trend.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290286" y="939799"/>
            <a:ext cx="61251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rgbClr val="D80641"/>
              </a:buClr>
              <a:buSzPts val="5400"/>
              <a:buFont typeface="Trebuchet MS"/>
              <a:buNone/>
              <a:defRPr sz="5400">
                <a:solidFill>
                  <a:srgbClr val="D8064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subTitle"/>
          </p:nvPr>
        </p:nvSpPr>
        <p:spPr>
          <a:xfrm>
            <a:off x="290286" y="3419474"/>
            <a:ext cx="61251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200"/>
              <a:buNone/>
              <a:defRPr sz="22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6" name="Google Shape;16;p2"/>
          <p:cNvSpPr txBox="1"/>
          <p:nvPr>
            <p:ph idx="10" type="dt"/>
          </p:nvPr>
        </p:nvSpPr>
        <p:spPr>
          <a:xfrm>
            <a:off x="290286" y="6492875"/>
            <a:ext cx="14115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1" type="ftr"/>
          </p:nvPr>
        </p:nvSpPr>
        <p:spPr>
          <a:xfrm>
            <a:off x="1828800" y="6492875"/>
            <a:ext cx="37446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 name="Google Shape;18;p2"/>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D8064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p:nvPr>
            <p:ph idx="1" type="body"/>
          </p:nvPr>
        </p:nvSpPr>
        <p:spPr>
          <a:xfrm>
            <a:off x="838200" y="1789611"/>
            <a:ext cx="8958900" cy="43875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3"/>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3"/>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D80641"/>
              </a:buClr>
              <a:buSzPts val="5400"/>
              <a:buFont typeface="Trebuchet MS"/>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4"/>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4"/>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D8064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5"/>
          <p:cNvSpPr txBox="1"/>
          <p:nvPr>
            <p:ph idx="1" type="body"/>
          </p:nvPr>
        </p:nvSpPr>
        <p:spPr>
          <a:xfrm>
            <a:off x="838200" y="1825625"/>
            <a:ext cx="41148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 name="Google Shape;34;p5"/>
          <p:cNvSpPr txBox="1"/>
          <p:nvPr>
            <p:ph idx="2" type="body"/>
          </p:nvPr>
        </p:nvSpPr>
        <p:spPr>
          <a:xfrm>
            <a:off x="5080000" y="1825625"/>
            <a:ext cx="41148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 name="Google Shape;35;p5"/>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 name="Google Shape;36;p5"/>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5"/>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D8064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6"/>
          <p:cNvSpPr txBox="1"/>
          <p:nvPr>
            <p:ph idx="1" type="body"/>
          </p:nvPr>
        </p:nvSpPr>
        <p:spPr>
          <a:xfrm>
            <a:off x="839789" y="1681163"/>
            <a:ext cx="41148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2" type="body"/>
          </p:nvPr>
        </p:nvSpPr>
        <p:spPr>
          <a:xfrm>
            <a:off x="839789" y="2505075"/>
            <a:ext cx="41148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6"/>
          <p:cNvSpPr txBox="1"/>
          <p:nvPr>
            <p:ph idx="3" type="body"/>
          </p:nvPr>
        </p:nvSpPr>
        <p:spPr>
          <a:xfrm>
            <a:off x="4954589" y="1681163"/>
            <a:ext cx="41148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4" type="body"/>
          </p:nvPr>
        </p:nvSpPr>
        <p:spPr>
          <a:xfrm>
            <a:off x="4954589" y="2505075"/>
            <a:ext cx="41148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6"/>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6"/>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D8064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7"/>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7"/>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7"/>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8"/>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8"/>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D8064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9"/>
          <p:cNvSpPr txBox="1"/>
          <p:nvPr>
            <p:ph idx="1" type="body"/>
          </p:nvPr>
        </p:nvSpPr>
        <p:spPr>
          <a:xfrm>
            <a:off x="5183188" y="457201"/>
            <a:ext cx="6172200" cy="54039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9" name="Google Shape;59;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0" name="Google Shape;60;p9"/>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9"/>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9"/>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100" cy="1600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D8064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10"/>
          <p:cNvSpPr/>
          <p:nvPr>
            <p:ph idx="2" type="pic"/>
          </p:nvPr>
        </p:nvSpPr>
        <p:spPr>
          <a:xfrm>
            <a:off x="5183188" y="457201"/>
            <a:ext cx="6172200" cy="540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Trebuchet MS"/>
                <a:ea typeface="Trebuchet MS"/>
                <a:cs typeface="Trebuchet MS"/>
                <a:sym typeface="Trebuchet M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Trebuchet MS"/>
                <a:ea typeface="Trebuchet MS"/>
                <a:cs typeface="Trebuchet MS"/>
                <a:sym typeface="Trebuchet M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Trebuchet MS"/>
                <a:ea typeface="Trebuchet MS"/>
                <a:cs typeface="Trebuchet MS"/>
                <a:sym typeface="Trebuchet M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66" name="Google Shape;66;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0"/>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0"/>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2.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rgbClr val="D80641"/>
              </a:buClr>
              <a:buSzPts val="4400"/>
              <a:buFont typeface="Trebuchet MS"/>
              <a:buNone/>
              <a:defRPr b="1" i="0" sz="4400" u="none" cap="none" strike="noStrike">
                <a:solidFill>
                  <a:srgbClr val="D8064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789611"/>
            <a:ext cx="8958900" cy="4387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 name="Google Shape;8;p1"/>
          <p:cNvSpPr txBox="1"/>
          <p:nvPr>
            <p:ph idx="10" type="dt"/>
          </p:nvPr>
        </p:nvSpPr>
        <p:spPr>
          <a:xfrm>
            <a:off x="838200" y="6492875"/>
            <a:ext cx="2743200" cy="315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9" name="Google Shape;9;p1"/>
          <p:cNvSpPr txBox="1"/>
          <p:nvPr>
            <p:ph idx="11" type="ftr"/>
          </p:nvPr>
        </p:nvSpPr>
        <p:spPr>
          <a:xfrm>
            <a:off x="4038600" y="6492875"/>
            <a:ext cx="4114800" cy="315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0" name="Google Shape;10;p1"/>
          <p:cNvSpPr txBox="1"/>
          <p:nvPr>
            <p:ph idx="12" type="sldNum"/>
          </p:nvPr>
        </p:nvSpPr>
        <p:spPr>
          <a:xfrm>
            <a:off x="8610600" y="6492875"/>
            <a:ext cx="1578300" cy="315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Trebuchet MS"/>
                <a:ea typeface="Trebuchet MS"/>
                <a:cs typeface="Trebuchet MS"/>
                <a:sym typeface="Trebuchet MS"/>
              </a:defRPr>
            </a:lvl1pPr>
            <a:lvl2pPr indent="0" lvl="1" marL="0" marR="0" rtl="0" algn="r">
              <a:spcBef>
                <a:spcPts val="0"/>
              </a:spcBef>
              <a:buNone/>
              <a:defRPr b="0" i="0" sz="1200" u="none" cap="none" strike="noStrike">
                <a:solidFill>
                  <a:schemeClr val="lt1"/>
                </a:solidFill>
                <a:latin typeface="Trebuchet MS"/>
                <a:ea typeface="Trebuchet MS"/>
                <a:cs typeface="Trebuchet MS"/>
                <a:sym typeface="Trebuchet MS"/>
              </a:defRPr>
            </a:lvl2pPr>
            <a:lvl3pPr indent="0" lvl="2" marL="0" marR="0" rtl="0" algn="r">
              <a:spcBef>
                <a:spcPts val="0"/>
              </a:spcBef>
              <a:buNone/>
              <a:defRPr b="0" i="0" sz="1200" u="none" cap="none" strike="noStrike">
                <a:solidFill>
                  <a:schemeClr val="lt1"/>
                </a:solidFill>
                <a:latin typeface="Trebuchet MS"/>
                <a:ea typeface="Trebuchet MS"/>
                <a:cs typeface="Trebuchet MS"/>
                <a:sym typeface="Trebuchet MS"/>
              </a:defRPr>
            </a:lvl3pPr>
            <a:lvl4pPr indent="0" lvl="3" marL="0" marR="0" rtl="0" algn="r">
              <a:spcBef>
                <a:spcPts val="0"/>
              </a:spcBef>
              <a:buNone/>
              <a:defRPr b="0" i="0" sz="1200" u="none" cap="none" strike="noStrike">
                <a:solidFill>
                  <a:schemeClr val="lt1"/>
                </a:solidFill>
                <a:latin typeface="Trebuchet MS"/>
                <a:ea typeface="Trebuchet MS"/>
                <a:cs typeface="Trebuchet MS"/>
                <a:sym typeface="Trebuchet MS"/>
              </a:defRPr>
            </a:lvl4pPr>
            <a:lvl5pPr indent="0" lvl="4" marL="0" marR="0" rtl="0" algn="r">
              <a:spcBef>
                <a:spcPts val="0"/>
              </a:spcBef>
              <a:buNone/>
              <a:defRPr b="0" i="0" sz="1200" u="none" cap="none" strike="noStrike">
                <a:solidFill>
                  <a:schemeClr val="lt1"/>
                </a:solidFill>
                <a:latin typeface="Trebuchet MS"/>
                <a:ea typeface="Trebuchet MS"/>
                <a:cs typeface="Trebuchet MS"/>
                <a:sym typeface="Trebuchet MS"/>
              </a:defRPr>
            </a:lvl5pPr>
            <a:lvl6pPr indent="0" lvl="5" marL="0" marR="0" rtl="0" algn="r">
              <a:spcBef>
                <a:spcPts val="0"/>
              </a:spcBef>
              <a:buNone/>
              <a:defRPr b="0" i="0" sz="1200" u="none" cap="none" strike="noStrike">
                <a:solidFill>
                  <a:schemeClr val="lt1"/>
                </a:solidFill>
                <a:latin typeface="Trebuchet MS"/>
                <a:ea typeface="Trebuchet MS"/>
                <a:cs typeface="Trebuchet MS"/>
                <a:sym typeface="Trebuchet MS"/>
              </a:defRPr>
            </a:lvl6pPr>
            <a:lvl7pPr indent="0" lvl="6" marL="0" marR="0" rtl="0" algn="r">
              <a:spcBef>
                <a:spcPts val="0"/>
              </a:spcBef>
              <a:buNone/>
              <a:defRPr b="0" i="0" sz="1200" u="none" cap="none" strike="noStrike">
                <a:solidFill>
                  <a:schemeClr val="lt1"/>
                </a:solidFill>
                <a:latin typeface="Trebuchet MS"/>
                <a:ea typeface="Trebuchet MS"/>
                <a:cs typeface="Trebuchet MS"/>
                <a:sym typeface="Trebuchet MS"/>
              </a:defRPr>
            </a:lvl7pPr>
            <a:lvl8pPr indent="0" lvl="7" marL="0" marR="0" rtl="0" algn="r">
              <a:spcBef>
                <a:spcPts val="0"/>
              </a:spcBef>
              <a:buNone/>
              <a:defRPr b="0" i="0" sz="1200" u="none" cap="none" strike="noStrike">
                <a:solidFill>
                  <a:schemeClr val="lt1"/>
                </a:solidFill>
                <a:latin typeface="Trebuchet MS"/>
                <a:ea typeface="Trebuchet MS"/>
                <a:cs typeface="Trebuchet MS"/>
                <a:sym typeface="Trebuchet MS"/>
              </a:defRPr>
            </a:lvl8pPr>
            <a:lvl9pPr indent="0" lvl="8" marL="0" marR="0" rtl="0" algn="r">
              <a:spcBef>
                <a:spcPts val="0"/>
              </a:spcBef>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pic>
        <p:nvPicPr>
          <p:cNvPr id="11" name="Google Shape;11;p1"/>
          <p:cNvPicPr preferRelativeResize="0"/>
          <p:nvPr/>
        </p:nvPicPr>
        <p:blipFill rotWithShape="1">
          <a:blip r:embed="rId2">
            <a:alphaModFix/>
          </a:blip>
          <a:srcRect b="0" l="0" r="0" t="0"/>
          <a:stretch/>
        </p:blipFill>
        <p:spPr>
          <a:xfrm rot="-5400000">
            <a:off x="-610475" y="4914981"/>
            <a:ext cx="896556" cy="324395"/>
          </a:xfrm>
          <a:prstGeom prst="rect">
            <a:avLst/>
          </a:prstGeom>
          <a:noFill/>
          <a:ln>
            <a:noFill/>
          </a:ln>
        </p:spPr>
      </p:pic>
      <p:sp>
        <p:nvSpPr>
          <p:cNvPr id="12" name="Google Shape;12;p1"/>
          <p:cNvSpPr txBox="1"/>
          <p:nvPr/>
        </p:nvSpPr>
        <p:spPr>
          <a:xfrm rot="-5400000">
            <a:off x="-2113782" y="2546150"/>
            <a:ext cx="3888600" cy="27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bs-Latn-BA" sz="1200" u="none" cap="none" strike="noStrike">
                <a:solidFill>
                  <a:srgbClr val="7F7F7F"/>
                </a:solidFill>
                <a:latin typeface="Trebuchet MS"/>
                <a:ea typeface="Trebuchet MS"/>
                <a:cs typeface="Trebuchet MS"/>
                <a:sym typeface="Trebuchet MS"/>
              </a:rPr>
              <a:t>Find more PowerPoint templates on </a:t>
            </a:r>
            <a:r>
              <a:rPr b="1" i="0" lang="bs-Latn-BA" sz="1200" u="sng" cap="none" strike="noStrike">
                <a:solidFill>
                  <a:schemeClr val="hlink"/>
                </a:solidFill>
                <a:latin typeface="Trebuchet MS"/>
                <a:ea typeface="Trebuchet MS"/>
                <a:cs typeface="Trebuchet MS"/>
                <a:sym typeface="Trebuchet MS"/>
                <a:hlinkClick r:id="rId3"/>
              </a:rPr>
              <a:t>prezentr.com</a:t>
            </a:r>
            <a:r>
              <a:rPr b="0" i="0" lang="bs-Latn-BA" sz="1200" u="none" cap="none" strike="noStrike">
                <a:solidFill>
                  <a:srgbClr val="7F7F7F"/>
                </a:solidFill>
                <a:latin typeface="Trebuchet MS"/>
                <a:ea typeface="Trebuchet MS"/>
                <a:cs typeface="Trebuchet MS"/>
                <a:sym typeface="Trebuchet MS"/>
              </a:rPr>
              <a:t>!</a:t>
            </a:r>
            <a:endParaRPr sz="1200">
              <a:solidFill>
                <a:srgbClr val="7F7F7F"/>
              </a:solidFill>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hyperlink" Target="http://www.prezentr.com/?utm_source=templates&amp;utm_medium=presentation&amp;utm_campaign=free_downloads_2020" TargetMode="External"/><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51.png"/><Relationship Id="rId6" Type="http://schemas.openxmlformats.org/officeDocument/2006/relationships/image" Target="../media/image11.png"/><Relationship Id="rId7"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hyperlink" Target="http://www.prezentr.com/?utm_source=templates&amp;utm_medium=presentation&amp;utm_campaign=free_downloads_2020" TargetMode="External"/><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1">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sz="1800">
              <a:solidFill>
                <a:schemeClr val="lt1"/>
              </a:solidFill>
              <a:latin typeface="Trebuchet MS"/>
              <a:ea typeface="Trebuchet MS"/>
              <a:cs typeface="Trebuchet MS"/>
              <a:sym typeface="Trebuchet MS"/>
            </a:endParaRPr>
          </a:p>
        </p:txBody>
      </p:sp>
      <p:pic>
        <p:nvPicPr>
          <p:cNvPr id="75" name="Google Shape;75;p11"/>
          <p:cNvPicPr preferRelativeResize="0"/>
          <p:nvPr/>
        </p:nvPicPr>
        <p:blipFill>
          <a:blip r:embed="rId4">
            <a:alphaModFix amt="37000"/>
          </a:blip>
          <a:stretch>
            <a:fillRect/>
          </a:stretch>
        </p:blipFill>
        <p:spPr>
          <a:xfrm>
            <a:off x="401900" y="2343150"/>
            <a:ext cx="5509625" cy="3694900"/>
          </a:xfrm>
          <a:prstGeom prst="rect">
            <a:avLst/>
          </a:prstGeom>
          <a:noFill/>
          <a:ln>
            <a:noFill/>
          </a:ln>
        </p:spPr>
      </p:pic>
      <p:sp>
        <p:nvSpPr>
          <p:cNvPr id="76" name="Google Shape;76;p11"/>
          <p:cNvSpPr txBox="1"/>
          <p:nvPr/>
        </p:nvSpPr>
        <p:spPr>
          <a:xfrm>
            <a:off x="849725" y="605125"/>
            <a:ext cx="33603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NEW Pricing Strategy</a:t>
            </a:r>
            <a:endParaRPr b="1" sz="4400">
              <a:solidFill>
                <a:srgbClr val="D80641"/>
              </a:solidFill>
              <a:latin typeface="Trebuchet MS"/>
              <a:ea typeface="Trebuchet MS"/>
              <a:cs typeface="Trebuchet MS"/>
              <a:sym typeface="Trebuchet MS"/>
            </a:endParaRPr>
          </a:p>
        </p:txBody>
      </p:sp>
      <p:sp>
        <p:nvSpPr>
          <p:cNvPr id="77" name="Google Shape;77;p11"/>
          <p:cNvSpPr txBox="1"/>
          <p:nvPr/>
        </p:nvSpPr>
        <p:spPr>
          <a:xfrm>
            <a:off x="1184450" y="6231175"/>
            <a:ext cx="343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1700">
                <a:latin typeface="Trebuchet MS"/>
                <a:ea typeface="Trebuchet MS"/>
                <a:cs typeface="Trebuchet MS"/>
                <a:sym typeface="Trebuchet MS"/>
              </a:rPr>
              <a:t>Chia-Hsien Ho, Sayaka Kuwayama</a:t>
            </a:r>
            <a:endParaRPr sz="17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Price &amp; Units by Month</a:t>
            </a:r>
            <a:endParaRPr sz="3000"/>
          </a:p>
        </p:txBody>
      </p:sp>
      <p:pic>
        <p:nvPicPr>
          <p:cNvPr id="155" name="Google Shape;155;p20"/>
          <p:cNvPicPr preferRelativeResize="0"/>
          <p:nvPr/>
        </p:nvPicPr>
        <p:blipFill>
          <a:blip r:embed="rId3">
            <a:alphaModFix/>
          </a:blip>
          <a:stretch>
            <a:fillRect/>
          </a:stretch>
        </p:blipFill>
        <p:spPr>
          <a:xfrm>
            <a:off x="1349162" y="1108750"/>
            <a:ext cx="5400576" cy="464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1" type="body"/>
          </p:nvPr>
        </p:nvSpPr>
        <p:spPr>
          <a:xfrm>
            <a:off x="838200" y="1789611"/>
            <a:ext cx="8958900" cy="4387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61" name="Google Shape;161;p21"/>
          <p:cNvSpPr txBox="1"/>
          <p:nvPr>
            <p:ph type="title"/>
          </p:nvPr>
        </p:nvSpPr>
        <p:spPr>
          <a:xfrm>
            <a:off x="392000" y="962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Kellogg’s v.s Competitors</a:t>
            </a:r>
            <a:endParaRPr sz="3000"/>
          </a:p>
        </p:txBody>
      </p:sp>
      <p:pic>
        <p:nvPicPr>
          <p:cNvPr id="162" name="Google Shape;162;p21"/>
          <p:cNvPicPr preferRelativeResize="0"/>
          <p:nvPr/>
        </p:nvPicPr>
        <p:blipFill rotWithShape="1">
          <a:blip r:embed="rId3">
            <a:alphaModFix/>
          </a:blip>
          <a:srcRect b="0" l="0" r="9673" t="0"/>
          <a:stretch/>
        </p:blipFill>
        <p:spPr>
          <a:xfrm>
            <a:off x="0" y="940825"/>
            <a:ext cx="12191999" cy="5907201"/>
          </a:xfrm>
          <a:prstGeom prst="rect">
            <a:avLst/>
          </a:prstGeom>
          <a:noFill/>
          <a:ln>
            <a:noFill/>
          </a:ln>
        </p:spPr>
      </p:pic>
      <p:pic>
        <p:nvPicPr>
          <p:cNvPr id="163" name="Google Shape;163;p21"/>
          <p:cNvPicPr preferRelativeResize="0"/>
          <p:nvPr/>
        </p:nvPicPr>
        <p:blipFill>
          <a:blip r:embed="rId4">
            <a:alphaModFix/>
          </a:blip>
          <a:stretch>
            <a:fillRect/>
          </a:stretch>
        </p:blipFill>
        <p:spPr>
          <a:xfrm>
            <a:off x="10282873" y="-2369"/>
            <a:ext cx="1909126" cy="943200"/>
          </a:xfrm>
          <a:prstGeom prst="rect">
            <a:avLst/>
          </a:prstGeom>
          <a:noFill/>
          <a:ln>
            <a:noFill/>
          </a:ln>
        </p:spPr>
      </p:pic>
      <p:cxnSp>
        <p:nvCxnSpPr>
          <p:cNvPr id="164" name="Google Shape;164;p21"/>
          <p:cNvCxnSpPr/>
          <p:nvPr/>
        </p:nvCxnSpPr>
        <p:spPr>
          <a:xfrm flipH="1">
            <a:off x="2837175" y="1734900"/>
            <a:ext cx="173400" cy="744900"/>
          </a:xfrm>
          <a:prstGeom prst="straightConnector1">
            <a:avLst/>
          </a:prstGeom>
          <a:noFill/>
          <a:ln cap="flat" cmpd="sng" w="9525">
            <a:solidFill>
              <a:srgbClr val="FF0000"/>
            </a:solidFill>
            <a:prstDash val="solid"/>
            <a:round/>
            <a:headEnd len="med" w="med" type="none"/>
            <a:tailEnd len="med" w="med" type="triangle"/>
          </a:ln>
        </p:spPr>
      </p:cxnSp>
      <p:cxnSp>
        <p:nvCxnSpPr>
          <p:cNvPr id="165" name="Google Shape;165;p21"/>
          <p:cNvCxnSpPr/>
          <p:nvPr/>
        </p:nvCxnSpPr>
        <p:spPr>
          <a:xfrm flipH="1">
            <a:off x="5765450" y="1846475"/>
            <a:ext cx="173400" cy="744900"/>
          </a:xfrm>
          <a:prstGeom prst="straightConnector1">
            <a:avLst/>
          </a:prstGeom>
          <a:noFill/>
          <a:ln cap="flat" cmpd="sng" w="9525">
            <a:solidFill>
              <a:srgbClr val="FF0000"/>
            </a:solidFill>
            <a:prstDash val="solid"/>
            <a:round/>
            <a:headEnd len="med" w="med" type="none"/>
            <a:tailEnd len="med" w="med" type="triangle"/>
          </a:ln>
        </p:spPr>
      </p:cxnSp>
      <p:cxnSp>
        <p:nvCxnSpPr>
          <p:cNvPr id="166" name="Google Shape;166;p21"/>
          <p:cNvCxnSpPr/>
          <p:nvPr/>
        </p:nvCxnSpPr>
        <p:spPr>
          <a:xfrm flipH="1" rot="10800000">
            <a:off x="3010575" y="5469175"/>
            <a:ext cx="81000" cy="613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pic>
        <p:nvPicPr>
          <p:cNvPr id="171" name="Google Shape;171;p22"/>
          <p:cNvPicPr preferRelativeResize="0"/>
          <p:nvPr/>
        </p:nvPicPr>
        <p:blipFill>
          <a:blip r:embed="rId3">
            <a:alphaModFix/>
          </a:blip>
          <a:stretch>
            <a:fillRect/>
          </a:stretch>
        </p:blipFill>
        <p:spPr>
          <a:xfrm>
            <a:off x="601000" y="1086375"/>
            <a:ext cx="5212951" cy="4685250"/>
          </a:xfrm>
          <a:prstGeom prst="rect">
            <a:avLst/>
          </a:prstGeom>
          <a:noFill/>
          <a:ln>
            <a:noFill/>
          </a:ln>
        </p:spPr>
      </p:pic>
      <p:sp>
        <p:nvSpPr>
          <p:cNvPr id="172" name="Google Shape;172;p22"/>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Visits &amp; Households</a:t>
            </a:r>
            <a:endParaRPr sz="3000"/>
          </a:p>
        </p:txBody>
      </p:sp>
      <p:pic>
        <p:nvPicPr>
          <p:cNvPr id="173" name="Google Shape;173;p22"/>
          <p:cNvPicPr preferRelativeResize="0"/>
          <p:nvPr/>
        </p:nvPicPr>
        <p:blipFill>
          <a:blip r:embed="rId4">
            <a:alphaModFix/>
          </a:blip>
          <a:stretch>
            <a:fillRect/>
          </a:stretch>
        </p:blipFill>
        <p:spPr>
          <a:xfrm>
            <a:off x="6098800" y="559900"/>
            <a:ext cx="4193575" cy="3370875"/>
          </a:xfrm>
          <a:prstGeom prst="rect">
            <a:avLst/>
          </a:prstGeom>
          <a:noFill/>
          <a:ln>
            <a:noFill/>
          </a:ln>
        </p:spPr>
      </p:pic>
      <p:grpSp>
        <p:nvGrpSpPr>
          <p:cNvPr id="174" name="Google Shape;174;p22"/>
          <p:cNvGrpSpPr/>
          <p:nvPr/>
        </p:nvGrpSpPr>
        <p:grpSpPr>
          <a:xfrm>
            <a:off x="6317025" y="4159325"/>
            <a:ext cx="2602225" cy="1131775"/>
            <a:chOff x="6585325" y="4223725"/>
            <a:chExt cx="2602225" cy="1131775"/>
          </a:xfrm>
        </p:grpSpPr>
        <p:pic>
          <p:nvPicPr>
            <p:cNvPr id="175" name="Google Shape;175;p22"/>
            <p:cNvPicPr preferRelativeResize="0"/>
            <p:nvPr/>
          </p:nvPicPr>
          <p:blipFill>
            <a:blip r:embed="rId5">
              <a:alphaModFix/>
            </a:blip>
            <a:stretch>
              <a:fillRect/>
            </a:stretch>
          </p:blipFill>
          <p:spPr>
            <a:xfrm>
              <a:off x="6585325" y="4223725"/>
              <a:ext cx="2602225" cy="1131775"/>
            </a:xfrm>
            <a:prstGeom prst="rect">
              <a:avLst/>
            </a:prstGeom>
            <a:noFill/>
            <a:ln>
              <a:noFill/>
            </a:ln>
          </p:spPr>
        </p:pic>
        <p:sp>
          <p:nvSpPr>
            <p:cNvPr id="176" name="Google Shape;176;p22"/>
            <p:cNvSpPr/>
            <p:nvPr/>
          </p:nvSpPr>
          <p:spPr>
            <a:xfrm>
              <a:off x="7619975" y="5173100"/>
              <a:ext cx="1041600" cy="1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2"/>
          <p:cNvSpPr txBox="1"/>
          <p:nvPr>
            <p:ph type="title"/>
          </p:nvPr>
        </p:nvSpPr>
        <p:spPr>
          <a:xfrm>
            <a:off x="7075450" y="5383425"/>
            <a:ext cx="1510500" cy="388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D80641"/>
              </a:buClr>
              <a:buSzPct val="275000"/>
              <a:buFont typeface="Trebuchet MS"/>
              <a:buNone/>
            </a:pPr>
            <a:r>
              <a:rPr lang="bs-Latn-BA" sz="1600"/>
              <a:t>highly correlated!</a:t>
            </a:r>
            <a:endParaRPr sz="1600"/>
          </a:p>
        </p:txBody>
      </p:sp>
      <p:sp>
        <p:nvSpPr>
          <p:cNvPr id="178" name="Google Shape;178;p22"/>
          <p:cNvSpPr/>
          <p:nvPr/>
        </p:nvSpPr>
        <p:spPr>
          <a:xfrm>
            <a:off x="7351000" y="4852875"/>
            <a:ext cx="476400" cy="1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84" name="Google Shape;184;p23"/>
          <p:cNvSpPr txBox="1"/>
          <p:nvPr>
            <p:ph type="title"/>
          </p:nvPr>
        </p:nvSpPr>
        <p:spPr>
          <a:xfrm>
            <a:off x="578000" y="507975"/>
            <a:ext cx="3053400" cy="94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D80641"/>
              </a:buClr>
              <a:buSzPts val="4400"/>
              <a:buFont typeface="Trebuchet MS"/>
              <a:buNone/>
            </a:pPr>
            <a:r>
              <a:rPr lang="bs-Latn-BA" sz="3500"/>
              <a:t>Units Sold </a:t>
            </a:r>
            <a:endParaRPr sz="3500"/>
          </a:p>
          <a:p>
            <a:pPr indent="0" lvl="0" marL="0" rtl="0" algn="l">
              <a:lnSpc>
                <a:spcPct val="90000"/>
              </a:lnSpc>
              <a:spcBef>
                <a:spcPts val="0"/>
              </a:spcBef>
              <a:spcAft>
                <a:spcPts val="0"/>
              </a:spcAft>
              <a:buClr>
                <a:srgbClr val="D80641"/>
              </a:buClr>
              <a:buSzPts val="4400"/>
              <a:buFont typeface="Trebuchet MS"/>
              <a:buNone/>
            </a:pPr>
            <a:r>
              <a:rPr lang="bs-Latn-BA" sz="3500"/>
              <a:t>by State</a:t>
            </a:r>
            <a:endParaRPr sz="3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24"/>
          <p:cNvSpPr txBox="1"/>
          <p:nvPr>
            <p:ph idx="1" type="body"/>
          </p:nvPr>
        </p:nvSpPr>
        <p:spPr>
          <a:xfrm>
            <a:off x="838200" y="1789611"/>
            <a:ext cx="8958900" cy="4387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90" name="Google Shape;190;p24"/>
          <p:cNvSpPr txBox="1"/>
          <p:nvPr>
            <p:ph type="title"/>
          </p:nvPr>
        </p:nvSpPr>
        <p:spPr>
          <a:xfrm>
            <a:off x="392000" y="962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Kellogg’s</a:t>
            </a:r>
            <a:r>
              <a:rPr lang="bs-Latn-BA" sz="3000"/>
              <a:t> v.s Competitors by State</a:t>
            </a:r>
            <a:endParaRPr sz="3000"/>
          </a:p>
        </p:txBody>
      </p:sp>
      <p:pic>
        <p:nvPicPr>
          <p:cNvPr id="191" name="Google Shape;191;p24"/>
          <p:cNvPicPr preferRelativeResize="0"/>
          <p:nvPr/>
        </p:nvPicPr>
        <p:blipFill>
          <a:blip r:embed="rId3">
            <a:alphaModFix/>
          </a:blip>
          <a:stretch>
            <a:fillRect/>
          </a:stretch>
        </p:blipFill>
        <p:spPr>
          <a:xfrm>
            <a:off x="0" y="936225"/>
            <a:ext cx="12191999" cy="5915199"/>
          </a:xfrm>
          <a:prstGeom prst="rect">
            <a:avLst/>
          </a:prstGeom>
          <a:noFill/>
          <a:ln>
            <a:noFill/>
          </a:ln>
        </p:spPr>
      </p:pic>
      <p:pic>
        <p:nvPicPr>
          <p:cNvPr id="192" name="Google Shape;192;p24"/>
          <p:cNvPicPr preferRelativeResize="0"/>
          <p:nvPr/>
        </p:nvPicPr>
        <p:blipFill>
          <a:blip r:embed="rId4">
            <a:alphaModFix/>
          </a:blip>
          <a:stretch>
            <a:fillRect/>
          </a:stretch>
        </p:blipFill>
        <p:spPr>
          <a:xfrm>
            <a:off x="10282873" y="6"/>
            <a:ext cx="1909126" cy="943200"/>
          </a:xfrm>
          <a:prstGeom prst="rect">
            <a:avLst/>
          </a:prstGeom>
          <a:noFill/>
          <a:ln>
            <a:noFill/>
          </a:ln>
        </p:spPr>
      </p:pic>
      <p:cxnSp>
        <p:nvCxnSpPr>
          <p:cNvPr id="193" name="Google Shape;193;p24"/>
          <p:cNvCxnSpPr/>
          <p:nvPr/>
        </p:nvCxnSpPr>
        <p:spPr>
          <a:xfrm rot="10800000">
            <a:off x="7796925" y="3213800"/>
            <a:ext cx="81600" cy="613200"/>
          </a:xfrm>
          <a:prstGeom prst="straightConnector1">
            <a:avLst/>
          </a:prstGeom>
          <a:noFill/>
          <a:ln cap="flat" cmpd="sng" w="9525">
            <a:solidFill>
              <a:srgbClr val="FF0000"/>
            </a:solidFill>
            <a:prstDash val="solid"/>
            <a:round/>
            <a:headEnd len="med" w="med" type="none"/>
            <a:tailEnd len="med" w="med" type="triangle"/>
          </a:ln>
        </p:spPr>
      </p:cxnSp>
      <p:cxnSp>
        <p:nvCxnSpPr>
          <p:cNvPr id="194" name="Google Shape;194;p24"/>
          <p:cNvCxnSpPr/>
          <p:nvPr/>
        </p:nvCxnSpPr>
        <p:spPr>
          <a:xfrm rot="10800000">
            <a:off x="8602475" y="3587225"/>
            <a:ext cx="81600" cy="613200"/>
          </a:xfrm>
          <a:prstGeom prst="straightConnector1">
            <a:avLst/>
          </a:prstGeom>
          <a:noFill/>
          <a:ln cap="flat" cmpd="sng" w="9525">
            <a:solidFill>
              <a:srgbClr val="FF0000"/>
            </a:solidFill>
            <a:prstDash val="solid"/>
            <a:round/>
            <a:headEnd len="med" w="med" type="none"/>
            <a:tailEnd len="med" w="med" type="triangle"/>
          </a:ln>
        </p:spPr>
      </p:cxnSp>
      <p:cxnSp>
        <p:nvCxnSpPr>
          <p:cNvPr id="195" name="Google Shape;195;p24"/>
          <p:cNvCxnSpPr/>
          <p:nvPr/>
        </p:nvCxnSpPr>
        <p:spPr>
          <a:xfrm rot="10800000">
            <a:off x="10632675" y="3213800"/>
            <a:ext cx="81600" cy="613200"/>
          </a:xfrm>
          <a:prstGeom prst="straightConnector1">
            <a:avLst/>
          </a:prstGeom>
          <a:noFill/>
          <a:ln cap="flat" cmpd="sng" w="9525">
            <a:solidFill>
              <a:srgbClr val="FF0000"/>
            </a:solidFill>
            <a:prstDash val="solid"/>
            <a:round/>
            <a:headEnd len="med" w="med" type="none"/>
            <a:tailEnd len="med" w="med" type="triangle"/>
          </a:ln>
        </p:spPr>
      </p:cxnSp>
      <p:cxnSp>
        <p:nvCxnSpPr>
          <p:cNvPr id="196" name="Google Shape;196;p24"/>
          <p:cNvCxnSpPr/>
          <p:nvPr/>
        </p:nvCxnSpPr>
        <p:spPr>
          <a:xfrm rot="10800000">
            <a:off x="11448425" y="3587225"/>
            <a:ext cx="81600" cy="613200"/>
          </a:xfrm>
          <a:prstGeom prst="straightConnector1">
            <a:avLst/>
          </a:prstGeom>
          <a:noFill/>
          <a:ln cap="flat" cmpd="sng" w="9525">
            <a:solidFill>
              <a:srgbClr val="FF0000"/>
            </a:solidFill>
            <a:prstDash val="solid"/>
            <a:round/>
            <a:headEnd len="med" w="med" type="none"/>
            <a:tailEnd len="med" w="med" type="triangle"/>
          </a:ln>
        </p:spPr>
      </p:cxnSp>
      <p:cxnSp>
        <p:nvCxnSpPr>
          <p:cNvPr id="197" name="Google Shape;197;p24"/>
          <p:cNvCxnSpPr/>
          <p:nvPr/>
        </p:nvCxnSpPr>
        <p:spPr>
          <a:xfrm rot="10800000">
            <a:off x="1999600" y="5662400"/>
            <a:ext cx="81600" cy="613200"/>
          </a:xfrm>
          <a:prstGeom prst="straightConnector1">
            <a:avLst/>
          </a:prstGeom>
          <a:noFill/>
          <a:ln cap="flat" cmpd="sng" w="9525">
            <a:solidFill>
              <a:srgbClr val="FF0000"/>
            </a:solidFill>
            <a:prstDash val="solid"/>
            <a:round/>
            <a:headEnd len="med" w="med" type="none"/>
            <a:tailEnd len="med" w="med" type="triangle"/>
          </a:ln>
        </p:spPr>
      </p:cxnSp>
      <p:cxnSp>
        <p:nvCxnSpPr>
          <p:cNvPr id="198" name="Google Shape;198;p24"/>
          <p:cNvCxnSpPr/>
          <p:nvPr/>
        </p:nvCxnSpPr>
        <p:spPr>
          <a:xfrm rot="10800000">
            <a:off x="4876825" y="5662400"/>
            <a:ext cx="81600" cy="613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607625"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Sub-Category</a:t>
            </a:r>
            <a:r>
              <a:rPr lang="bs-Latn-BA" sz="3000"/>
              <a:t> by Manufacturer</a:t>
            </a:r>
            <a:endParaRPr sz="3000"/>
          </a:p>
        </p:txBody>
      </p:sp>
      <p:pic>
        <p:nvPicPr>
          <p:cNvPr id="204" name="Google Shape;204;p25"/>
          <p:cNvPicPr preferRelativeResize="0"/>
          <p:nvPr/>
        </p:nvPicPr>
        <p:blipFill>
          <a:blip r:embed="rId3">
            <a:alphaModFix/>
          </a:blip>
          <a:stretch>
            <a:fillRect/>
          </a:stretch>
        </p:blipFill>
        <p:spPr>
          <a:xfrm>
            <a:off x="656050" y="1369100"/>
            <a:ext cx="9448800" cy="2272650"/>
          </a:xfrm>
          <a:prstGeom prst="rect">
            <a:avLst/>
          </a:prstGeom>
          <a:noFill/>
          <a:ln cap="flat" cmpd="sng" w="9525">
            <a:solidFill>
              <a:schemeClr val="dk2"/>
            </a:solidFill>
            <a:prstDash val="solid"/>
            <a:round/>
            <a:headEnd len="sm" w="sm" type="none"/>
            <a:tailEnd len="sm" w="sm" type="none"/>
          </a:ln>
        </p:spPr>
      </p:pic>
      <p:sp>
        <p:nvSpPr>
          <p:cNvPr id="205" name="Google Shape;205;p25"/>
          <p:cNvSpPr txBox="1"/>
          <p:nvPr/>
        </p:nvSpPr>
        <p:spPr>
          <a:xfrm>
            <a:off x="3118250" y="4722188"/>
            <a:ext cx="636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bs-Latn-BA" sz="2400">
                <a:solidFill>
                  <a:srgbClr val="D80641"/>
                </a:solidFill>
                <a:latin typeface="Trebuchet MS"/>
                <a:ea typeface="Trebuchet MS"/>
                <a:cs typeface="Trebuchet MS"/>
                <a:sym typeface="Trebuchet MS"/>
              </a:rPr>
              <a:t>TARGETING</a:t>
            </a:r>
            <a:r>
              <a:rPr b="1" lang="bs-Latn-BA" sz="2400">
                <a:latin typeface="Trebuchet MS"/>
                <a:ea typeface="Trebuchet MS"/>
                <a:cs typeface="Trebuchet MS"/>
                <a:sym typeface="Trebuchet MS"/>
              </a:rPr>
              <a:t> “Family”</a:t>
            </a:r>
            <a:r>
              <a:rPr lang="bs-Latn-BA" sz="2400">
                <a:latin typeface="Trebuchet MS"/>
                <a:ea typeface="Trebuchet MS"/>
                <a:cs typeface="Trebuchet MS"/>
                <a:sym typeface="Trebuchet MS"/>
              </a:rPr>
              <a:t> and </a:t>
            </a:r>
            <a:r>
              <a:rPr b="1" lang="bs-Latn-BA" sz="2400">
                <a:latin typeface="Trebuchet MS"/>
                <a:ea typeface="Trebuchet MS"/>
                <a:cs typeface="Trebuchet MS"/>
                <a:sym typeface="Trebuchet MS"/>
              </a:rPr>
              <a:t>“Kids”</a:t>
            </a:r>
            <a:r>
              <a:rPr lang="bs-Latn-BA" sz="2400">
                <a:latin typeface="Trebuchet MS"/>
                <a:ea typeface="Trebuchet MS"/>
                <a:cs typeface="Trebuchet MS"/>
                <a:sym typeface="Trebuchet MS"/>
              </a:rPr>
              <a:t> Cereal</a:t>
            </a:r>
            <a:endParaRPr sz="2400">
              <a:latin typeface="Trebuchet MS"/>
              <a:ea typeface="Trebuchet MS"/>
              <a:cs typeface="Trebuchet MS"/>
              <a:sym typeface="Trebuchet MS"/>
            </a:endParaRPr>
          </a:p>
        </p:txBody>
      </p:sp>
      <p:pic>
        <p:nvPicPr>
          <p:cNvPr id="206" name="Google Shape;206;p25"/>
          <p:cNvPicPr preferRelativeResize="0"/>
          <p:nvPr/>
        </p:nvPicPr>
        <p:blipFill>
          <a:blip r:embed="rId4">
            <a:alphaModFix/>
          </a:blip>
          <a:stretch>
            <a:fillRect/>
          </a:stretch>
        </p:blipFill>
        <p:spPr>
          <a:xfrm>
            <a:off x="1138225" y="4019175"/>
            <a:ext cx="1810125" cy="181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607625" y="172475"/>
            <a:ext cx="62406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Sub-Category</a:t>
            </a:r>
            <a:r>
              <a:rPr lang="bs-Latn-BA" sz="3000"/>
              <a:t> by Segment</a:t>
            </a:r>
            <a:endParaRPr sz="3000"/>
          </a:p>
        </p:txBody>
      </p:sp>
      <p:pic>
        <p:nvPicPr>
          <p:cNvPr id="212" name="Google Shape;212;p26"/>
          <p:cNvPicPr preferRelativeResize="0"/>
          <p:nvPr/>
        </p:nvPicPr>
        <p:blipFill>
          <a:blip r:embed="rId3">
            <a:alphaModFix/>
          </a:blip>
          <a:stretch>
            <a:fillRect/>
          </a:stretch>
        </p:blipFill>
        <p:spPr>
          <a:xfrm>
            <a:off x="-3549975" y="1498975"/>
            <a:ext cx="3207050" cy="1553975"/>
          </a:xfrm>
          <a:prstGeom prst="rect">
            <a:avLst/>
          </a:prstGeom>
          <a:noFill/>
          <a:ln cap="flat" cmpd="sng" w="9525">
            <a:solidFill>
              <a:schemeClr val="dk2"/>
            </a:solidFill>
            <a:prstDash val="solid"/>
            <a:round/>
            <a:headEnd len="sm" w="sm" type="none"/>
            <a:tailEnd len="sm" w="sm" type="none"/>
          </a:ln>
        </p:spPr>
      </p:pic>
      <p:pic>
        <p:nvPicPr>
          <p:cNvPr id="213" name="Google Shape;213;p26"/>
          <p:cNvPicPr preferRelativeResize="0"/>
          <p:nvPr/>
        </p:nvPicPr>
        <p:blipFill>
          <a:blip r:embed="rId4">
            <a:alphaModFix/>
          </a:blip>
          <a:stretch>
            <a:fillRect/>
          </a:stretch>
        </p:blipFill>
        <p:spPr>
          <a:xfrm>
            <a:off x="693450" y="1179775"/>
            <a:ext cx="9567774" cy="2324250"/>
          </a:xfrm>
          <a:prstGeom prst="rect">
            <a:avLst/>
          </a:prstGeom>
          <a:noFill/>
          <a:ln cap="flat" cmpd="sng" w="9525">
            <a:solidFill>
              <a:schemeClr val="dk2"/>
            </a:solidFill>
            <a:prstDash val="solid"/>
            <a:round/>
            <a:headEnd len="sm" w="sm" type="none"/>
            <a:tailEnd len="sm" w="sm" type="none"/>
          </a:ln>
        </p:spPr>
      </p:pic>
      <p:pic>
        <p:nvPicPr>
          <p:cNvPr id="214" name="Google Shape;214;p26"/>
          <p:cNvPicPr preferRelativeResize="0"/>
          <p:nvPr/>
        </p:nvPicPr>
        <p:blipFill>
          <a:blip r:embed="rId5">
            <a:alphaModFix/>
          </a:blip>
          <a:stretch>
            <a:fillRect/>
          </a:stretch>
        </p:blipFill>
        <p:spPr>
          <a:xfrm>
            <a:off x="870375" y="3795750"/>
            <a:ext cx="2001425" cy="2001425"/>
          </a:xfrm>
          <a:prstGeom prst="rect">
            <a:avLst/>
          </a:prstGeom>
          <a:noFill/>
          <a:ln>
            <a:noFill/>
          </a:ln>
        </p:spPr>
      </p:pic>
      <p:sp>
        <p:nvSpPr>
          <p:cNvPr id="215" name="Google Shape;215;p26"/>
          <p:cNvSpPr txBox="1"/>
          <p:nvPr/>
        </p:nvSpPr>
        <p:spPr>
          <a:xfrm>
            <a:off x="3118250" y="4722200"/>
            <a:ext cx="689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bs-Latn-BA" sz="2400">
                <a:solidFill>
                  <a:srgbClr val="D80641"/>
                </a:solidFill>
                <a:latin typeface="Trebuchet MS"/>
                <a:ea typeface="Trebuchet MS"/>
                <a:cs typeface="Trebuchet MS"/>
                <a:sym typeface="Trebuchet MS"/>
              </a:rPr>
              <a:t>SEGMENTING </a:t>
            </a:r>
            <a:r>
              <a:rPr lang="bs-Latn-BA" sz="2400">
                <a:solidFill>
                  <a:schemeClr val="dk1"/>
                </a:solidFill>
                <a:latin typeface="Trebuchet MS"/>
                <a:ea typeface="Trebuchet MS"/>
                <a:cs typeface="Trebuchet MS"/>
                <a:sym typeface="Trebuchet MS"/>
              </a:rPr>
              <a:t>customers into three categories</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21" name="Google Shape;221;p27"/>
          <p:cNvSpPr txBox="1"/>
          <p:nvPr/>
        </p:nvSpPr>
        <p:spPr>
          <a:xfrm>
            <a:off x="543850" y="4267725"/>
            <a:ext cx="5357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Price Setting</a:t>
            </a:r>
            <a:endParaRPr b="1" sz="4400">
              <a:solidFill>
                <a:srgbClr val="D80641"/>
              </a:solidFill>
              <a:latin typeface="Trebuchet MS"/>
              <a:ea typeface="Trebuchet MS"/>
              <a:cs typeface="Trebuchet MS"/>
              <a:sym typeface="Trebuchet MS"/>
            </a:endParaRPr>
          </a:p>
        </p:txBody>
      </p:sp>
      <p:pic>
        <p:nvPicPr>
          <p:cNvPr id="222" name="Google Shape;222;p27"/>
          <p:cNvPicPr preferRelativeResize="0"/>
          <p:nvPr/>
        </p:nvPicPr>
        <p:blipFill>
          <a:blip r:embed="rId4">
            <a:alphaModFix/>
          </a:blip>
          <a:stretch>
            <a:fillRect/>
          </a:stretch>
        </p:blipFill>
        <p:spPr>
          <a:xfrm>
            <a:off x="1776250" y="1004850"/>
            <a:ext cx="2753000" cy="2753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Profit Max Equation</a:t>
            </a:r>
            <a:endParaRPr/>
          </a:p>
        </p:txBody>
      </p:sp>
      <p:sp>
        <p:nvSpPr>
          <p:cNvPr id="228" name="Google Shape;228;p28"/>
          <p:cNvSpPr txBox="1"/>
          <p:nvPr/>
        </p:nvSpPr>
        <p:spPr>
          <a:xfrm>
            <a:off x="819025" y="3039225"/>
            <a:ext cx="19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pic>
        <p:nvPicPr>
          <p:cNvPr id="229" name="Google Shape;229;p28"/>
          <p:cNvPicPr preferRelativeResize="0"/>
          <p:nvPr/>
        </p:nvPicPr>
        <p:blipFill>
          <a:blip r:embed="rId3">
            <a:alphaModFix/>
          </a:blip>
          <a:stretch>
            <a:fillRect/>
          </a:stretch>
        </p:blipFill>
        <p:spPr>
          <a:xfrm>
            <a:off x="3900725" y="2381662"/>
            <a:ext cx="4907387" cy="997550"/>
          </a:xfrm>
          <a:prstGeom prst="rect">
            <a:avLst/>
          </a:prstGeom>
          <a:noFill/>
          <a:ln>
            <a:noFill/>
          </a:ln>
        </p:spPr>
      </p:pic>
      <p:pic>
        <p:nvPicPr>
          <p:cNvPr id="230" name="Google Shape;230;p28"/>
          <p:cNvPicPr preferRelativeResize="0"/>
          <p:nvPr/>
        </p:nvPicPr>
        <p:blipFill>
          <a:blip r:embed="rId4">
            <a:alphaModFix/>
          </a:blip>
          <a:stretch>
            <a:fillRect/>
          </a:stretch>
        </p:blipFill>
        <p:spPr>
          <a:xfrm>
            <a:off x="4408100" y="3379225"/>
            <a:ext cx="3239325" cy="1101375"/>
          </a:xfrm>
          <a:prstGeom prst="rect">
            <a:avLst/>
          </a:prstGeom>
          <a:noFill/>
          <a:ln>
            <a:noFill/>
          </a:ln>
        </p:spPr>
      </p:pic>
      <p:pic>
        <p:nvPicPr>
          <p:cNvPr id="231" name="Google Shape;231;p28"/>
          <p:cNvPicPr preferRelativeResize="0"/>
          <p:nvPr/>
        </p:nvPicPr>
        <p:blipFill>
          <a:blip r:embed="rId5">
            <a:alphaModFix/>
          </a:blip>
          <a:stretch>
            <a:fillRect/>
          </a:stretch>
        </p:blipFill>
        <p:spPr>
          <a:xfrm>
            <a:off x="4048750" y="4751425"/>
            <a:ext cx="2117150" cy="943275"/>
          </a:xfrm>
          <a:prstGeom prst="rect">
            <a:avLst/>
          </a:prstGeom>
          <a:noFill/>
          <a:ln>
            <a:noFill/>
          </a:ln>
        </p:spPr>
      </p:pic>
      <p:pic>
        <p:nvPicPr>
          <p:cNvPr id="232" name="Google Shape;232;p28"/>
          <p:cNvPicPr preferRelativeResize="0"/>
          <p:nvPr/>
        </p:nvPicPr>
        <p:blipFill>
          <a:blip r:embed="rId6">
            <a:alphaModFix/>
          </a:blip>
          <a:stretch>
            <a:fillRect/>
          </a:stretch>
        </p:blipFill>
        <p:spPr>
          <a:xfrm>
            <a:off x="4149908" y="1690825"/>
            <a:ext cx="3057592" cy="470925"/>
          </a:xfrm>
          <a:prstGeom prst="rect">
            <a:avLst/>
          </a:prstGeom>
          <a:noFill/>
          <a:ln>
            <a:noFill/>
          </a:ln>
        </p:spPr>
      </p:pic>
      <p:sp>
        <p:nvSpPr>
          <p:cNvPr id="233" name="Google Shape;233;p28"/>
          <p:cNvSpPr/>
          <p:nvPr/>
        </p:nvSpPr>
        <p:spPr>
          <a:xfrm>
            <a:off x="6988650" y="2161750"/>
            <a:ext cx="1722000" cy="1325700"/>
          </a:xfrm>
          <a:prstGeom prst="ellipse">
            <a:avLst/>
          </a:prstGeom>
          <a:noFill/>
          <a:ln cap="flat" cmpd="sng" w="9525">
            <a:solidFill>
              <a:srgbClr val="D806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600"/>
          </a:p>
        </p:txBody>
      </p:sp>
      <p:sp>
        <p:nvSpPr>
          <p:cNvPr id="234" name="Google Shape;234;p28"/>
          <p:cNvSpPr/>
          <p:nvPr/>
        </p:nvSpPr>
        <p:spPr>
          <a:xfrm rot="10800000">
            <a:off x="7647425" y="3563650"/>
            <a:ext cx="575400" cy="547800"/>
          </a:xfrm>
          <a:prstGeom prst="bentArrow">
            <a:avLst>
              <a:gd fmla="val 25000" name="adj1"/>
              <a:gd fmla="val 25000" name="adj2"/>
              <a:gd fmla="val 25000" name="adj3"/>
              <a:gd fmla="val 43750"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7112000" y="3729811"/>
            <a:ext cx="420000" cy="400200"/>
          </a:xfrm>
          <a:prstGeom prst="ellipse">
            <a:avLst/>
          </a:prstGeom>
          <a:noFill/>
          <a:ln cap="flat" cmpd="sng" w="9525">
            <a:solidFill>
              <a:srgbClr val="D806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cxnSp>
        <p:nvCxnSpPr>
          <p:cNvPr id="236" name="Google Shape;236;p28"/>
          <p:cNvCxnSpPr/>
          <p:nvPr/>
        </p:nvCxnSpPr>
        <p:spPr>
          <a:xfrm flipH="1" rot="10800000">
            <a:off x="4690925" y="4188825"/>
            <a:ext cx="673800" cy="13200"/>
          </a:xfrm>
          <a:prstGeom prst="straightConnector1">
            <a:avLst/>
          </a:prstGeom>
          <a:noFill/>
          <a:ln cap="flat" cmpd="sng" w="9525">
            <a:solidFill>
              <a:srgbClr val="D80641"/>
            </a:solidFill>
            <a:prstDash val="solid"/>
            <a:round/>
            <a:headEnd len="med" w="med" type="none"/>
            <a:tailEnd len="med" w="med" type="none"/>
          </a:ln>
        </p:spPr>
      </p:cxnSp>
      <p:cxnSp>
        <p:nvCxnSpPr>
          <p:cNvPr id="237" name="Google Shape;237;p28"/>
          <p:cNvCxnSpPr/>
          <p:nvPr/>
        </p:nvCxnSpPr>
        <p:spPr>
          <a:xfrm flipH="1" rot="10800000">
            <a:off x="5565513" y="4480563"/>
            <a:ext cx="1929300" cy="13200"/>
          </a:xfrm>
          <a:prstGeom prst="straightConnector1">
            <a:avLst/>
          </a:prstGeom>
          <a:noFill/>
          <a:ln cap="flat" cmpd="sng" w="9525">
            <a:solidFill>
              <a:srgbClr val="D8064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Regression Analysis</a:t>
            </a:r>
            <a:endParaRPr/>
          </a:p>
        </p:txBody>
      </p:sp>
      <p:sp>
        <p:nvSpPr>
          <p:cNvPr id="243" name="Google Shape;243;p29"/>
          <p:cNvSpPr txBox="1"/>
          <p:nvPr>
            <p:ph idx="1" type="body"/>
          </p:nvPr>
        </p:nvSpPr>
        <p:spPr>
          <a:xfrm>
            <a:off x="838200" y="1775650"/>
            <a:ext cx="10515600" cy="2652000"/>
          </a:xfrm>
          <a:prstGeom prst="rect">
            <a:avLst/>
          </a:prstGeom>
        </p:spPr>
        <p:txBody>
          <a:bodyPr anchorCtr="0" anchor="t" bIns="45700" lIns="91425" spcFirstLastPara="1" rIns="91425" wrap="square" tIns="45700">
            <a:noAutofit/>
          </a:bodyPr>
          <a:lstStyle/>
          <a:p>
            <a:pPr indent="-383222" lvl="0" marL="457200" rtl="0" algn="l">
              <a:lnSpc>
                <a:spcPct val="130000"/>
              </a:lnSpc>
              <a:spcBef>
                <a:spcPts val="0"/>
              </a:spcBef>
              <a:spcAft>
                <a:spcPts val="0"/>
              </a:spcAft>
              <a:buSzPts val="2435"/>
              <a:buChar char="●"/>
            </a:pPr>
            <a:r>
              <a:rPr lang="bs-Latn-BA" sz="2435"/>
              <a:t>Log - Log form </a:t>
            </a:r>
            <a:endParaRPr sz="2435"/>
          </a:p>
          <a:p>
            <a:pPr indent="-383222" lvl="0" marL="457200" rtl="0" algn="l">
              <a:lnSpc>
                <a:spcPct val="130000"/>
              </a:lnSpc>
              <a:spcBef>
                <a:spcPts val="0"/>
              </a:spcBef>
              <a:spcAft>
                <a:spcPts val="0"/>
              </a:spcAft>
              <a:buSzPts val="2435"/>
              <a:buChar char="●"/>
            </a:pPr>
            <a:r>
              <a:rPr lang="bs-Latn-BA" sz="2435"/>
              <a:t>Other effects </a:t>
            </a:r>
            <a:endParaRPr sz="2435"/>
          </a:p>
          <a:p>
            <a:pPr indent="-383222" lvl="1" marL="914400" rtl="0" algn="l">
              <a:lnSpc>
                <a:spcPct val="130000"/>
              </a:lnSpc>
              <a:spcBef>
                <a:spcPts val="0"/>
              </a:spcBef>
              <a:spcAft>
                <a:spcPts val="0"/>
              </a:spcAft>
              <a:buSzPts val="2435"/>
              <a:buChar char="○"/>
            </a:pPr>
            <a:r>
              <a:rPr lang="bs-Latn-BA" sz="2435"/>
              <a:t>Competitors prices</a:t>
            </a:r>
            <a:endParaRPr sz="2435"/>
          </a:p>
          <a:p>
            <a:pPr indent="-383222" lvl="1" marL="914400" rtl="0" algn="l">
              <a:lnSpc>
                <a:spcPct val="130000"/>
              </a:lnSpc>
              <a:spcBef>
                <a:spcPts val="0"/>
              </a:spcBef>
              <a:spcAft>
                <a:spcPts val="0"/>
              </a:spcAft>
              <a:buSzPts val="2435"/>
              <a:buChar char="○"/>
            </a:pPr>
            <a:r>
              <a:rPr lang="bs-Latn-BA" sz="2435"/>
              <a:t>Geographic Information</a:t>
            </a:r>
            <a:endParaRPr sz="2435"/>
          </a:p>
          <a:p>
            <a:pPr indent="-383222" lvl="1" marL="914400" rtl="0" algn="l">
              <a:lnSpc>
                <a:spcPct val="130000"/>
              </a:lnSpc>
              <a:spcBef>
                <a:spcPts val="0"/>
              </a:spcBef>
              <a:spcAft>
                <a:spcPts val="0"/>
              </a:spcAft>
              <a:buSzPts val="2435"/>
              <a:buChar char="○"/>
            </a:pPr>
            <a:r>
              <a:rPr lang="bs-Latn-BA" sz="2435"/>
              <a:t>Seasonality</a:t>
            </a:r>
            <a:endParaRPr sz="2435"/>
          </a:p>
          <a:p>
            <a:pPr indent="0" lvl="0" marL="0" rtl="0" algn="l">
              <a:lnSpc>
                <a:spcPct val="70000"/>
              </a:lnSpc>
              <a:spcBef>
                <a:spcPts val="1000"/>
              </a:spcBef>
              <a:spcAft>
                <a:spcPts val="0"/>
              </a:spcAft>
              <a:buSzPts val="1018"/>
              <a:buNone/>
            </a:pPr>
            <a:r>
              <a:t/>
            </a:r>
            <a:endParaRPr sz="2590"/>
          </a:p>
        </p:txBody>
      </p:sp>
      <p:sp>
        <p:nvSpPr>
          <p:cNvPr id="244" name="Google Shape;244;p29"/>
          <p:cNvSpPr txBox="1"/>
          <p:nvPr/>
        </p:nvSpPr>
        <p:spPr>
          <a:xfrm>
            <a:off x="586775" y="4427650"/>
            <a:ext cx="8743500" cy="10314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Clr>
                <a:schemeClr val="dk1"/>
              </a:buClr>
              <a:buSzPts val="1100"/>
              <a:buFont typeface="Arial"/>
              <a:buNone/>
            </a:pPr>
            <a:r>
              <a:rPr lang="bs-Latn-BA" sz="2200">
                <a:solidFill>
                  <a:schemeClr val="dk1"/>
                </a:solidFill>
                <a:latin typeface="Trebuchet MS"/>
                <a:ea typeface="Trebuchet MS"/>
                <a:cs typeface="Trebuchet MS"/>
                <a:sym typeface="Trebuchet MS"/>
              </a:rPr>
              <a:t>→ log(Sales) = </a:t>
            </a:r>
            <a:r>
              <a:rPr i="1" lang="bs-Latn-BA" sz="2200">
                <a:solidFill>
                  <a:schemeClr val="dk1"/>
                </a:solidFill>
                <a:latin typeface="Trebuchet MS"/>
                <a:ea typeface="Trebuchet MS"/>
                <a:cs typeface="Trebuchet MS"/>
                <a:sym typeface="Trebuchet MS"/>
              </a:rPr>
              <a:t>β</a:t>
            </a:r>
            <a:r>
              <a:rPr lang="bs-Latn-BA" sz="2200">
                <a:solidFill>
                  <a:schemeClr val="dk1"/>
                </a:solidFill>
                <a:latin typeface="Trebuchet MS"/>
                <a:ea typeface="Trebuchet MS"/>
                <a:cs typeface="Trebuchet MS"/>
                <a:sym typeface="Trebuchet MS"/>
              </a:rPr>
              <a:t>0 + </a:t>
            </a:r>
            <a:r>
              <a:rPr i="1" lang="bs-Latn-BA" sz="2200">
                <a:solidFill>
                  <a:srgbClr val="D80641"/>
                </a:solidFill>
                <a:latin typeface="Trebuchet MS"/>
                <a:ea typeface="Trebuchet MS"/>
                <a:cs typeface="Trebuchet MS"/>
                <a:sym typeface="Trebuchet MS"/>
              </a:rPr>
              <a:t>β1</a:t>
            </a:r>
            <a:r>
              <a:rPr i="1" lang="bs-Latn-BA" sz="2200">
                <a:solidFill>
                  <a:schemeClr val="dk1"/>
                </a:solidFill>
                <a:latin typeface="Trebuchet MS"/>
                <a:ea typeface="Trebuchet MS"/>
                <a:cs typeface="Trebuchet MS"/>
                <a:sym typeface="Trebuchet MS"/>
              </a:rPr>
              <a:t>*log</a:t>
            </a:r>
            <a:r>
              <a:rPr lang="bs-Latn-BA" sz="2200">
                <a:solidFill>
                  <a:schemeClr val="dk1"/>
                </a:solidFill>
                <a:latin typeface="Trebuchet MS"/>
                <a:ea typeface="Trebuchet MS"/>
                <a:cs typeface="Trebuchet MS"/>
                <a:sym typeface="Trebuchet MS"/>
              </a:rPr>
              <a:t>(</a:t>
            </a:r>
            <a:r>
              <a:rPr i="1" lang="bs-Latn-BA" sz="2200">
                <a:solidFill>
                  <a:schemeClr val="dk1"/>
                </a:solidFill>
                <a:latin typeface="Trebuchet MS"/>
                <a:ea typeface="Trebuchet MS"/>
                <a:cs typeface="Trebuchet MS"/>
                <a:sym typeface="Trebuchet MS"/>
              </a:rPr>
              <a:t>Price</a:t>
            </a:r>
            <a:r>
              <a:rPr lang="bs-Latn-BA" sz="2200">
                <a:solidFill>
                  <a:schemeClr val="dk1"/>
                </a:solidFill>
                <a:latin typeface="Trebuchet MS"/>
                <a:ea typeface="Trebuchet MS"/>
                <a:cs typeface="Trebuchet MS"/>
                <a:sym typeface="Trebuchet MS"/>
              </a:rPr>
              <a:t>) + </a:t>
            </a:r>
            <a:r>
              <a:rPr i="1" lang="bs-Latn-BA" sz="2200">
                <a:solidFill>
                  <a:schemeClr val="dk1"/>
                </a:solidFill>
                <a:latin typeface="Trebuchet MS"/>
                <a:ea typeface="Trebuchet MS"/>
                <a:cs typeface="Trebuchet MS"/>
                <a:sym typeface="Trebuchet MS"/>
              </a:rPr>
              <a:t>β2*Competitors Prices +</a:t>
            </a:r>
            <a:endParaRPr i="1" sz="2200">
              <a:solidFill>
                <a:schemeClr val="dk1"/>
              </a:solidFill>
              <a:latin typeface="Trebuchet MS"/>
              <a:ea typeface="Trebuchet MS"/>
              <a:cs typeface="Trebuchet MS"/>
              <a:sym typeface="Trebuchet MS"/>
            </a:endParaRPr>
          </a:p>
          <a:p>
            <a:pPr indent="457200" lvl="0" marL="1828800" rtl="0" algn="l">
              <a:lnSpc>
                <a:spcPct val="150000"/>
              </a:lnSpc>
              <a:spcBef>
                <a:spcPts val="0"/>
              </a:spcBef>
              <a:spcAft>
                <a:spcPts val="0"/>
              </a:spcAft>
              <a:buClr>
                <a:schemeClr val="dk1"/>
              </a:buClr>
              <a:buSzPts val="1100"/>
              <a:buFont typeface="Arial"/>
              <a:buNone/>
            </a:pPr>
            <a:r>
              <a:rPr i="1" lang="bs-Latn-BA" sz="2200">
                <a:solidFill>
                  <a:schemeClr val="dk1"/>
                </a:solidFill>
                <a:latin typeface="Trebuchet MS"/>
                <a:ea typeface="Trebuchet MS"/>
                <a:cs typeface="Trebuchet MS"/>
                <a:sym typeface="Trebuchet MS"/>
              </a:rPr>
              <a:t> β3*Geographic location </a:t>
            </a:r>
            <a:r>
              <a:rPr lang="bs-Latn-BA" sz="2200">
                <a:solidFill>
                  <a:schemeClr val="dk1"/>
                </a:solidFill>
                <a:latin typeface="Trebuchet MS"/>
                <a:ea typeface="Trebuchet MS"/>
                <a:cs typeface="Trebuchet MS"/>
                <a:sym typeface="Trebuchet MS"/>
              </a:rPr>
              <a:t>+ </a:t>
            </a:r>
            <a:r>
              <a:rPr i="1" lang="bs-Latn-BA" sz="2200">
                <a:solidFill>
                  <a:schemeClr val="dk1"/>
                </a:solidFill>
                <a:latin typeface="Trebuchet MS"/>
                <a:ea typeface="Trebuchet MS"/>
                <a:cs typeface="Trebuchet MS"/>
                <a:sym typeface="Trebuchet MS"/>
              </a:rPr>
              <a:t>β3*Seasonality </a:t>
            </a:r>
            <a:endParaRPr>
              <a:latin typeface="Trebuchet MS"/>
              <a:ea typeface="Trebuchet MS"/>
              <a:cs typeface="Trebuchet MS"/>
              <a:sym typeface="Trebuchet MS"/>
            </a:endParaRPr>
          </a:p>
        </p:txBody>
      </p:sp>
      <p:pic>
        <p:nvPicPr>
          <p:cNvPr id="245" name="Google Shape;245;p29"/>
          <p:cNvPicPr preferRelativeResize="0"/>
          <p:nvPr/>
        </p:nvPicPr>
        <p:blipFill>
          <a:blip r:embed="rId3">
            <a:alphaModFix/>
          </a:blip>
          <a:stretch>
            <a:fillRect/>
          </a:stretch>
        </p:blipFill>
        <p:spPr>
          <a:xfrm>
            <a:off x="6626250" y="1180100"/>
            <a:ext cx="2945575" cy="280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txBox="1"/>
          <p:nvPr>
            <p:ph type="title"/>
          </p:nvPr>
        </p:nvSpPr>
        <p:spPr>
          <a:xfrm>
            <a:off x="627350" y="577050"/>
            <a:ext cx="32898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a:t>Background</a:t>
            </a:r>
            <a:endParaRPr/>
          </a:p>
        </p:txBody>
      </p:sp>
      <p:sp>
        <p:nvSpPr>
          <p:cNvPr id="83" name="Google Shape;83;p12"/>
          <p:cNvSpPr txBox="1"/>
          <p:nvPr>
            <p:ph idx="1" type="body"/>
          </p:nvPr>
        </p:nvSpPr>
        <p:spPr>
          <a:xfrm>
            <a:off x="627350" y="1600950"/>
            <a:ext cx="7684500" cy="41748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20000"/>
              </a:lnSpc>
              <a:spcBef>
                <a:spcPts val="0"/>
              </a:spcBef>
              <a:spcAft>
                <a:spcPts val="0"/>
              </a:spcAft>
              <a:buSzPts val="1800"/>
              <a:buChar char="●"/>
            </a:pPr>
            <a:r>
              <a:rPr lang="bs-Latn-BA"/>
              <a:t>Market Presence: 30.01%</a:t>
            </a:r>
            <a:endParaRPr/>
          </a:p>
          <a:p>
            <a:pPr indent="-342900" lvl="0" marL="457200" rtl="0" algn="l">
              <a:lnSpc>
                <a:spcPct val="120000"/>
              </a:lnSpc>
              <a:spcBef>
                <a:spcPts val="0"/>
              </a:spcBef>
              <a:spcAft>
                <a:spcPts val="0"/>
              </a:spcAft>
              <a:buSzPts val="1800"/>
              <a:buChar char="●"/>
            </a:pPr>
            <a:r>
              <a:rPr lang="bs-Latn-BA"/>
              <a:t>Kinds </a:t>
            </a:r>
            <a:endParaRPr/>
          </a:p>
          <a:p>
            <a:pPr indent="-342900" lvl="1" marL="914400" rtl="0" algn="l">
              <a:lnSpc>
                <a:spcPct val="120000"/>
              </a:lnSpc>
              <a:spcBef>
                <a:spcPts val="0"/>
              </a:spcBef>
              <a:spcAft>
                <a:spcPts val="0"/>
              </a:spcAft>
              <a:buSzPts val="1800"/>
              <a:buChar char="○"/>
            </a:pPr>
            <a:r>
              <a:rPr lang="bs-Latn-BA"/>
              <a:t>Family: $2.80</a:t>
            </a:r>
            <a:endParaRPr/>
          </a:p>
          <a:p>
            <a:pPr indent="-342900" lvl="1" marL="914400" rtl="0" algn="l">
              <a:lnSpc>
                <a:spcPct val="120000"/>
              </a:lnSpc>
              <a:spcBef>
                <a:spcPts val="0"/>
              </a:spcBef>
              <a:spcAft>
                <a:spcPts val="0"/>
              </a:spcAft>
              <a:buSzPts val="1800"/>
              <a:buChar char="○"/>
            </a:pPr>
            <a:r>
              <a:rPr lang="bs-Latn-BA"/>
              <a:t>Kids: $2.68</a:t>
            </a:r>
            <a:endParaRPr/>
          </a:p>
          <a:p>
            <a:pPr indent="0" lvl="0" marL="0" rtl="0" algn="l">
              <a:lnSpc>
                <a:spcPct val="120000"/>
              </a:lnSpc>
              <a:spcBef>
                <a:spcPts val="0"/>
              </a:spcBef>
              <a:spcAft>
                <a:spcPts val="0"/>
              </a:spcAft>
              <a:buNone/>
            </a:pPr>
            <a:r>
              <a:t/>
            </a:r>
            <a:endParaRPr/>
          </a:p>
          <a:p>
            <a:pPr indent="-342900" lvl="0" marL="457200" rtl="0" algn="l">
              <a:lnSpc>
                <a:spcPct val="120000"/>
              </a:lnSpc>
              <a:spcBef>
                <a:spcPts val="0"/>
              </a:spcBef>
              <a:spcAft>
                <a:spcPts val="0"/>
              </a:spcAft>
              <a:buSzPts val="1800"/>
              <a:buChar char="●"/>
            </a:pPr>
            <a:r>
              <a:rPr lang="bs-Latn-BA"/>
              <a:t>Pricing strategy</a:t>
            </a:r>
            <a:endParaRPr/>
          </a:p>
          <a:p>
            <a:pPr indent="-342900" lvl="1" marL="914400" rtl="0" algn="l">
              <a:lnSpc>
                <a:spcPct val="120000"/>
              </a:lnSpc>
              <a:spcBef>
                <a:spcPts val="0"/>
              </a:spcBef>
              <a:spcAft>
                <a:spcPts val="0"/>
              </a:spcAft>
              <a:buSzPts val="1800"/>
              <a:buChar char="○"/>
            </a:pPr>
            <a:r>
              <a:rPr lang="bs-Latn-BA"/>
              <a:t>Competitive pricing </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bs-Latn-BA"/>
              <a:t>→ “better” prices</a:t>
            </a:r>
            <a:endParaRPr/>
          </a:p>
        </p:txBody>
      </p:sp>
      <p:pic>
        <p:nvPicPr>
          <p:cNvPr id="84" name="Google Shape;84;p12"/>
          <p:cNvPicPr preferRelativeResize="0"/>
          <p:nvPr/>
        </p:nvPicPr>
        <p:blipFill>
          <a:blip r:embed="rId3">
            <a:alphaModFix/>
          </a:blip>
          <a:stretch>
            <a:fillRect/>
          </a:stretch>
        </p:blipFill>
        <p:spPr>
          <a:xfrm>
            <a:off x="5363475" y="577050"/>
            <a:ext cx="5079325" cy="3322725"/>
          </a:xfrm>
          <a:prstGeom prst="rect">
            <a:avLst/>
          </a:prstGeom>
          <a:noFill/>
          <a:ln>
            <a:noFill/>
          </a:ln>
        </p:spPr>
      </p:pic>
      <p:pic>
        <p:nvPicPr>
          <p:cNvPr id="85" name="Google Shape;85;p12"/>
          <p:cNvPicPr preferRelativeResize="0"/>
          <p:nvPr/>
        </p:nvPicPr>
        <p:blipFill>
          <a:blip r:embed="rId4">
            <a:alphaModFix/>
          </a:blip>
          <a:stretch>
            <a:fillRect/>
          </a:stretch>
        </p:blipFill>
        <p:spPr>
          <a:xfrm>
            <a:off x="3938100" y="5172400"/>
            <a:ext cx="689398" cy="602875"/>
          </a:xfrm>
          <a:prstGeom prst="rect">
            <a:avLst/>
          </a:prstGeom>
          <a:noFill/>
          <a:ln>
            <a:noFill/>
          </a:ln>
        </p:spPr>
      </p:pic>
      <p:pic>
        <p:nvPicPr>
          <p:cNvPr id="86" name="Google Shape;86;p12"/>
          <p:cNvPicPr preferRelativeResize="0"/>
          <p:nvPr/>
        </p:nvPicPr>
        <p:blipFill>
          <a:blip r:embed="rId5">
            <a:alphaModFix/>
          </a:blip>
          <a:stretch>
            <a:fillRect/>
          </a:stretch>
        </p:blipFill>
        <p:spPr>
          <a:xfrm>
            <a:off x="4903650" y="5172397"/>
            <a:ext cx="729850" cy="6366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Family Cereal</a:t>
            </a:r>
            <a:endParaRPr/>
          </a:p>
        </p:txBody>
      </p:sp>
      <p:sp>
        <p:nvSpPr>
          <p:cNvPr id="251" name="Google Shape;251;p30"/>
          <p:cNvSpPr txBox="1"/>
          <p:nvPr>
            <p:ph idx="1" type="body"/>
          </p:nvPr>
        </p:nvSpPr>
        <p:spPr>
          <a:xfrm>
            <a:off x="838200" y="1789611"/>
            <a:ext cx="8958900" cy="43875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bs-Latn-BA"/>
              <a:t>Elasticity: -1.91</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bs-Latn-BA"/>
              <a:t>Optimal Price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457200" lvl="0" marL="0" rtl="0" algn="l">
              <a:spcBef>
                <a:spcPts val="1000"/>
              </a:spcBef>
              <a:spcAft>
                <a:spcPts val="0"/>
              </a:spcAft>
              <a:buNone/>
            </a:pPr>
            <a:r>
              <a:rPr lang="bs-Latn-BA"/>
              <a:t>P* = (Current price* 60%)* (</a:t>
            </a:r>
            <a:r>
              <a:rPr lang="bs-Latn-BA">
                <a:solidFill>
                  <a:srgbClr val="333333"/>
                </a:solidFill>
                <a:highlight>
                  <a:srgbClr val="FFFFFF"/>
                </a:highlight>
              </a:rPr>
              <a:t>-1.91/(1-1.91)) = $3.53</a:t>
            </a:r>
            <a:endParaRPr/>
          </a:p>
        </p:txBody>
      </p:sp>
      <p:pic>
        <p:nvPicPr>
          <p:cNvPr id="252" name="Google Shape;252;p30"/>
          <p:cNvPicPr preferRelativeResize="0"/>
          <p:nvPr/>
        </p:nvPicPr>
        <p:blipFill>
          <a:blip r:embed="rId3">
            <a:alphaModFix/>
          </a:blip>
          <a:stretch>
            <a:fillRect/>
          </a:stretch>
        </p:blipFill>
        <p:spPr>
          <a:xfrm>
            <a:off x="1474275" y="3511713"/>
            <a:ext cx="2117150" cy="943275"/>
          </a:xfrm>
          <a:prstGeom prst="rect">
            <a:avLst/>
          </a:prstGeom>
          <a:noFill/>
          <a:ln>
            <a:noFill/>
          </a:ln>
        </p:spPr>
      </p:pic>
      <p:pic>
        <p:nvPicPr>
          <p:cNvPr id="253" name="Google Shape;253;p30"/>
          <p:cNvPicPr preferRelativeResize="0"/>
          <p:nvPr/>
        </p:nvPicPr>
        <p:blipFill>
          <a:blip r:embed="rId4">
            <a:alphaModFix/>
          </a:blip>
          <a:stretch>
            <a:fillRect/>
          </a:stretch>
        </p:blipFill>
        <p:spPr>
          <a:xfrm>
            <a:off x="6494650" y="520225"/>
            <a:ext cx="2822250" cy="402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Kids</a:t>
            </a:r>
            <a:r>
              <a:rPr lang="bs-Latn-BA"/>
              <a:t> Cereal</a:t>
            </a:r>
            <a:endParaRPr/>
          </a:p>
        </p:txBody>
      </p:sp>
      <p:sp>
        <p:nvSpPr>
          <p:cNvPr id="259" name="Google Shape;259;p31"/>
          <p:cNvSpPr txBox="1"/>
          <p:nvPr>
            <p:ph idx="1" type="body"/>
          </p:nvPr>
        </p:nvSpPr>
        <p:spPr>
          <a:xfrm>
            <a:off x="838200" y="1789611"/>
            <a:ext cx="8958900" cy="43875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bs-Latn-BA"/>
              <a:t>Elasticity: -2.41</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bs-Latn-BA"/>
              <a:t>Optimal Price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457200" lvl="0" marL="0" rtl="0" algn="l">
              <a:spcBef>
                <a:spcPts val="1000"/>
              </a:spcBef>
              <a:spcAft>
                <a:spcPts val="0"/>
              </a:spcAft>
              <a:buNone/>
            </a:pPr>
            <a:r>
              <a:rPr lang="bs-Latn-BA"/>
              <a:t>P* = (Current price* 60%)* (</a:t>
            </a:r>
            <a:r>
              <a:rPr lang="bs-Latn-BA">
                <a:solidFill>
                  <a:srgbClr val="333333"/>
                </a:solidFill>
                <a:highlight>
                  <a:srgbClr val="FFFFFF"/>
                </a:highlight>
              </a:rPr>
              <a:t>-1.91/(1-1.91)) = $2.87</a:t>
            </a:r>
            <a:endParaRPr/>
          </a:p>
        </p:txBody>
      </p:sp>
      <p:pic>
        <p:nvPicPr>
          <p:cNvPr id="260" name="Google Shape;260;p31"/>
          <p:cNvPicPr preferRelativeResize="0"/>
          <p:nvPr/>
        </p:nvPicPr>
        <p:blipFill>
          <a:blip r:embed="rId3">
            <a:alphaModFix/>
          </a:blip>
          <a:stretch>
            <a:fillRect/>
          </a:stretch>
        </p:blipFill>
        <p:spPr>
          <a:xfrm>
            <a:off x="1474275" y="3511713"/>
            <a:ext cx="2117150" cy="943275"/>
          </a:xfrm>
          <a:prstGeom prst="rect">
            <a:avLst/>
          </a:prstGeom>
          <a:noFill/>
          <a:ln>
            <a:noFill/>
          </a:ln>
        </p:spPr>
      </p:pic>
      <p:pic>
        <p:nvPicPr>
          <p:cNvPr id="261" name="Google Shape;261;p31"/>
          <p:cNvPicPr preferRelativeResize="0"/>
          <p:nvPr/>
        </p:nvPicPr>
        <p:blipFill>
          <a:blip r:embed="rId4">
            <a:alphaModFix/>
          </a:blip>
          <a:stretch>
            <a:fillRect/>
          </a:stretch>
        </p:blipFill>
        <p:spPr>
          <a:xfrm>
            <a:off x="5907725" y="280125"/>
            <a:ext cx="3634225" cy="417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417125" y="439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Competitions</a:t>
            </a:r>
            <a:endParaRPr/>
          </a:p>
        </p:txBody>
      </p:sp>
      <p:sp>
        <p:nvSpPr>
          <p:cNvPr id="267" name="Google Shape;267;p32"/>
          <p:cNvSpPr txBox="1"/>
          <p:nvPr>
            <p:ph idx="1" type="body"/>
          </p:nvPr>
        </p:nvSpPr>
        <p:spPr>
          <a:xfrm>
            <a:off x="760400" y="1764825"/>
            <a:ext cx="4276800" cy="4425600"/>
          </a:xfrm>
          <a:prstGeom prst="rect">
            <a:avLst/>
          </a:prstGeom>
        </p:spPr>
        <p:txBody>
          <a:bodyPr anchorCtr="0" anchor="t" bIns="45700" lIns="91425" spcFirstLastPara="1" rIns="91425" wrap="square" tIns="45700">
            <a:normAutofit/>
          </a:bodyPr>
          <a:lstStyle/>
          <a:p>
            <a:pPr indent="-387350" lvl="0" marL="457200" rtl="0" algn="l">
              <a:spcBef>
                <a:spcPts val="1000"/>
              </a:spcBef>
              <a:spcAft>
                <a:spcPts val="0"/>
              </a:spcAft>
              <a:buSzPts val="2500"/>
              <a:buChar char="●"/>
            </a:pPr>
            <a:r>
              <a:rPr lang="bs-Latn-BA" sz="2500"/>
              <a:t>Family Cereal</a:t>
            </a:r>
            <a:endParaRPr sz="2500"/>
          </a:p>
          <a:p>
            <a:pPr indent="-387350" lvl="1" marL="914400" rtl="0" algn="l">
              <a:spcBef>
                <a:spcPts val="0"/>
              </a:spcBef>
              <a:spcAft>
                <a:spcPts val="0"/>
              </a:spcAft>
              <a:buSzPts val="2500"/>
              <a:buChar char="○"/>
            </a:pPr>
            <a:r>
              <a:rPr lang="bs-Latn-BA" sz="2500"/>
              <a:t>Without: $3.532</a:t>
            </a:r>
            <a:endParaRPr sz="2500"/>
          </a:p>
          <a:p>
            <a:pPr indent="-387350" lvl="1" marL="914400" rtl="0" algn="l">
              <a:spcBef>
                <a:spcPts val="0"/>
              </a:spcBef>
              <a:spcAft>
                <a:spcPts val="0"/>
              </a:spcAft>
              <a:buSzPts val="2500"/>
              <a:buChar char="○"/>
            </a:pPr>
            <a:r>
              <a:rPr lang="bs-Latn-BA" sz="2500"/>
              <a:t>With: $3.530</a:t>
            </a:r>
            <a:endParaRPr sz="2500"/>
          </a:p>
          <a:p>
            <a:pPr indent="457200" lvl="0" marL="457200" rtl="0" algn="l">
              <a:spcBef>
                <a:spcPts val="1000"/>
              </a:spcBef>
              <a:spcAft>
                <a:spcPts val="0"/>
              </a:spcAft>
              <a:buNone/>
            </a:pPr>
            <a:r>
              <a:rPr lang="bs-Latn-BA" sz="2500"/>
              <a:t>→ </a:t>
            </a:r>
            <a:r>
              <a:rPr lang="bs-Latn-BA" sz="2500"/>
              <a:t>Bias: 0.063%</a:t>
            </a:r>
            <a:endParaRPr sz="2500"/>
          </a:p>
          <a:p>
            <a:pPr indent="457200" lvl="0" marL="457200" rtl="0" algn="l">
              <a:spcBef>
                <a:spcPts val="1000"/>
              </a:spcBef>
              <a:spcAft>
                <a:spcPts val="0"/>
              </a:spcAft>
              <a:buNone/>
            </a:pPr>
            <a:r>
              <a:t/>
            </a:r>
            <a:endParaRPr sz="2500"/>
          </a:p>
          <a:p>
            <a:pPr indent="-387350" lvl="0" marL="457200" rtl="0" algn="l">
              <a:spcBef>
                <a:spcPts val="1000"/>
              </a:spcBef>
              <a:spcAft>
                <a:spcPts val="0"/>
              </a:spcAft>
              <a:buSzPts val="2500"/>
              <a:buChar char="●"/>
            </a:pPr>
            <a:r>
              <a:rPr lang="bs-Latn-BA" sz="2500"/>
              <a:t>Kids Cereal</a:t>
            </a:r>
            <a:endParaRPr sz="2500"/>
          </a:p>
          <a:p>
            <a:pPr indent="-387350" lvl="1" marL="914400" rtl="0" algn="l">
              <a:spcBef>
                <a:spcPts val="0"/>
              </a:spcBef>
              <a:spcAft>
                <a:spcPts val="0"/>
              </a:spcAft>
              <a:buSzPts val="2500"/>
              <a:buChar char="○"/>
            </a:pPr>
            <a:r>
              <a:rPr lang="bs-Latn-BA" sz="2500"/>
              <a:t>Without: $2.866</a:t>
            </a:r>
            <a:endParaRPr sz="2500"/>
          </a:p>
          <a:p>
            <a:pPr indent="-387350" lvl="1" marL="914400" rtl="0" algn="l">
              <a:spcBef>
                <a:spcPts val="0"/>
              </a:spcBef>
              <a:spcAft>
                <a:spcPts val="0"/>
              </a:spcAft>
              <a:buSzPts val="2500"/>
              <a:buChar char="○"/>
            </a:pPr>
            <a:r>
              <a:rPr lang="bs-Latn-BA" sz="2500"/>
              <a:t>With: $2.873</a:t>
            </a:r>
            <a:endParaRPr sz="2500"/>
          </a:p>
          <a:p>
            <a:pPr indent="0" lvl="0" marL="914400" rtl="0" algn="l">
              <a:spcBef>
                <a:spcPts val="1000"/>
              </a:spcBef>
              <a:spcAft>
                <a:spcPts val="0"/>
              </a:spcAft>
              <a:buNone/>
            </a:pPr>
            <a:r>
              <a:rPr lang="bs-Latn-BA" sz="2500"/>
              <a:t>→ Bias: 0.225%</a:t>
            </a:r>
            <a:endParaRPr sz="2500"/>
          </a:p>
        </p:txBody>
      </p:sp>
      <p:pic>
        <p:nvPicPr>
          <p:cNvPr id="268" name="Google Shape;268;p32"/>
          <p:cNvPicPr preferRelativeResize="0"/>
          <p:nvPr/>
        </p:nvPicPr>
        <p:blipFill>
          <a:blip r:embed="rId3">
            <a:alphaModFix/>
          </a:blip>
          <a:stretch>
            <a:fillRect/>
          </a:stretch>
        </p:blipFill>
        <p:spPr>
          <a:xfrm>
            <a:off x="5321075" y="1251200"/>
            <a:ext cx="5280025" cy="2934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74" name="Google Shape;274;p33"/>
          <p:cNvSpPr txBox="1"/>
          <p:nvPr/>
        </p:nvSpPr>
        <p:spPr>
          <a:xfrm>
            <a:off x="543850" y="4267725"/>
            <a:ext cx="53571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Modelling </a:t>
            </a:r>
            <a:endParaRPr b="1" sz="4400">
              <a:solidFill>
                <a:srgbClr val="D80641"/>
              </a:solidFill>
              <a:latin typeface="Trebuchet MS"/>
              <a:ea typeface="Trebuchet MS"/>
              <a:cs typeface="Trebuchet MS"/>
              <a:sym typeface="Trebuchet MS"/>
            </a:endParaRPr>
          </a:p>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&amp; Prediction</a:t>
            </a:r>
            <a:endParaRPr b="1" sz="4400">
              <a:solidFill>
                <a:srgbClr val="D80641"/>
              </a:solidFill>
              <a:latin typeface="Trebuchet MS"/>
              <a:ea typeface="Trebuchet MS"/>
              <a:cs typeface="Trebuchet MS"/>
              <a:sym typeface="Trebuchet MS"/>
            </a:endParaRPr>
          </a:p>
        </p:txBody>
      </p:sp>
      <p:pic>
        <p:nvPicPr>
          <p:cNvPr id="275" name="Google Shape;275;p33">
            <a:hlinkClick r:id="rId4"/>
          </p:cNvPr>
          <p:cNvPicPr preferRelativeResize="0"/>
          <p:nvPr/>
        </p:nvPicPr>
        <p:blipFill>
          <a:blip r:embed="rId5">
            <a:alphaModFix/>
          </a:blip>
          <a:stretch>
            <a:fillRect/>
          </a:stretch>
        </p:blipFill>
        <p:spPr>
          <a:xfrm>
            <a:off x="1990038" y="1035525"/>
            <a:ext cx="2464725" cy="246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Modelling</a:t>
            </a:r>
            <a:endParaRPr/>
          </a:p>
        </p:txBody>
      </p:sp>
      <p:sp>
        <p:nvSpPr>
          <p:cNvPr id="281" name="Google Shape;281;p34"/>
          <p:cNvSpPr txBox="1"/>
          <p:nvPr/>
        </p:nvSpPr>
        <p:spPr>
          <a:xfrm>
            <a:off x="745275" y="1564475"/>
            <a:ext cx="9434700" cy="3606000"/>
          </a:xfrm>
          <a:prstGeom prst="rect">
            <a:avLst/>
          </a:prstGeom>
          <a:noFill/>
          <a:ln>
            <a:noFill/>
          </a:ln>
        </p:spPr>
        <p:txBody>
          <a:bodyPr anchorCtr="0" anchor="t" bIns="91425" lIns="91425" spcFirstLastPara="1" rIns="91425" wrap="square" tIns="91425">
            <a:spAutoFit/>
          </a:bodyPr>
          <a:lstStyle/>
          <a:p>
            <a:pPr indent="-355600" lvl="0" marL="457200" rtl="0" algn="l">
              <a:lnSpc>
                <a:spcPct val="110795"/>
              </a:lnSpc>
              <a:spcBef>
                <a:spcPts val="0"/>
              </a:spcBef>
              <a:spcAft>
                <a:spcPts val="0"/>
              </a:spcAft>
              <a:buClr>
                <a:srgbClr val="212121"/>
              </a:buClr>
              <a:buSzPts val="2000"/>
              <a:buFont typeface="Trebuchet MS"/>
              <a:buChar char="●"/>
            </a:pPr>
            <a:r>
              <a:rPr lang="bs-Latn-BA" sz="2000">
                <a:solidFill>
                  <a:srgbClr val="212121"/>
                </a:solidFill>
                <a:latin typeface="Trebuchet MS"/>
                <a:ea typeface="Trebuchet MS"/>
                <a:cs typeface="Trebuchet MS"/>
                <a:sym typeface="Trebuchet MS"/>
              </a:rPr>
              <a:t>Model Training Set: 2009-</a:t>
            </a:r>
            <a:r>
              <a:rPr lang="bs-Latn-BA" sz="2000">
                <a:solidFill>
                  <a:srgbClr val="212121"/>
                </a:solidFill>
                <a:latin typeface="Trebuchet MS"/>
                <a:ea typeface="Trebuchet MS"/>
                <a:cs typeface="Trebuchet MS"/>
                <a:sym typeface="Trebuchet MS"/>
              </a:rPr>
              <a:t>2010</a:t>
            </a:r>
            <a:endParaRPr sz="2000">
              <a:solidFill>
                <a:srgbClr val="212121"/>
              </a:solidFill>
              <a:latin typeface="Trebuchet MS"/>
              <a:ea typeface="Trebuchet MS"/>
              <a:cs typeface="Trebuchet MS"/>
              <a:sym typeface="Trebuchet MS"/>
            </a:endParaRPr>
          </a:p>
          <a:p>
            <a:pPr indent="457200" lvl="0" marL="0" rtl="0" algn="l">
              <a:lnSpc>
                <a:spcPct val="110795"/>
              </a:lnSpc>
              <a:spcBef>
                <a:spcPts val="0"/>
              </a:spcBef>
              <a:spcAft>
                <a:spcPts val="0"/>
              </a:spcAft>
              <a:buNone/>
            </a:pPr>
            <a:r>
              <a:rPr lang="bs-Latn-BA" sz="2000">
                <a:solidFill>
                  <a:srgbClr val="212121"/>
                </a:solidFill>
                <a:latin typeface="Trebuchet MS"/>
                <a:ea typeface="Trebuchet MS"/>
                <a:cs typeface="Trebuchet MS"/>
                <a:sym typeface="Trebuchet MS"/>
              </a:rPr>
              <a:t>Model Test Set: 2011-2012Jan</a:t>
            </a:r>
            <a:endParaRPr sz="2000">
              <a:solidFill>
                <a:srgbClr val="212121"/>
              </a:solidFill>
              <a:latin typeface="Trebuchet MS"/>
              <a:ea typeface="Trebuchet MS"/>
              <a:cs typeface="Trebuchet MS"/>
              <a:sym typeface="Trebuchet MS"/>
            </a:endParaRPr>
          </a:p>
          <a:p>
            <a:pPr indent="-355600" lvl="0" marL="457200" rtl="0" algn="l">
              <a:lnSpc>
                <a:spcPct val="110795"/>
              </a:lnSpc>
              <a:spcBef>
                <a:spcPts val="1000"/>
              </a:spcBef>
              <a:spcAft>
                <a:spcPts val="0"/>
              </a:spcAft>
              <a:buClr>
                <a:srgbClr val="212121"/>
              </a:buClr>
              <a:buSzPts val="2000"/>
              <a:buFont typeface="Trebuchet MS"/>
              <a:buChar char="●"/>
            </a:pPr>
            <a:r>
              <a:rPr lang="bs-Latn-BA" sz="2000">
                <a:solidFill>
                  <a:srgbClr val="212121"/>
                </a:solidFill>
                <a:latin typeface="Trebuchet MS"/>
                <a:ea typeface="Trebuchet MS"/>
                <a:cs typeface="Trebuchet MS"/>
                <a:sym typeface="Trebuchet MS"/>
              </a:rPr>
              <a:t>Modelling Method: Linear Regression</a:t>
            </a:r>
            <a:endParaRPr sz="2000">
              <a:solidFill>
                <a:srgbClr val="212121"/>
              </a:solidFill>
              <a:latin typeface="Trebuchet MS"/>
              <a:ea typeface="Trebuchet MS"/>
              <a:cs typeface="Trebuchet MS"/>
              <a:sym typeface="Trebuchet MS"/>
            </a:endParaRPr>
          </a:p>
          <a:p>
            <a:pPr indent="-355600" lvl="0" marL="457200" rtl="0" algn="l">
              <a:lnSpc>
                <a:spcPct val="110795"/>
              </a:lnSpc>
              <a:spcBef>
                <a:spcPts val="1000"/>
              </a:spcBef>
              <a:spcAft>
                <a:spcPts val="0"/>
              </a:spcAft>
              <a:buClr>
                <a:srgbClr val="212121"/>
              </a:buClr>
              <a:buSzPts val="2000"/>
              <a:buFont typeface="Trebuchet MS"/>
              <a:buChar char="●"/>
            </a:pPr>
            <a:r>
              <a:rPr lang="bs-Latn-BA" sz="2000">
                <a:solidFill>
                  <a:srgbClr val="212121"/>
                </a:solidFill>
                <a:latin typeface="Trebuchet MS"/>
                <a:ea typeface="Trebuchet MS"/>
                <a:cs typeface="Trebuchet MS"/>
                <a:sym typeface="Trebuchet MS"/>
              </a:rPr>
              <a:t>Dependent Variables: UNITS (demand)</a:t>
            </a:r>
            <a:endParaRPr sz="2000">
              <a:solidFill>
                <a:srgbClr val="212121"/>
              </a:solidFill>
              <a:latin typeface="Trebuchet MS"/>
              <a:ea typeface="Trebuchet MS"/>
              <a:cs typeface="Trebuchet MS"/>
              <a:sym typeface="Trebuchet MS"/>
            </a:endParaRPr>
          </a:p>
          <a:p>
            <a:pPr indent="-355600" lvl="0" marL="457200" rtl="0" algn="l">
              <a:lnSpc>
                <a:spcPct val="110795"/>
              </a:lnSpc>
              <a:spcBef>
                <a:spcPts val="1000"/>
              </a:spcBef>
              <a:spcAft>
                <a:spcPts val="0"/>
              </a:spcAft>
              <a:buClr>
                <a:srgbClr val="212121"/>
              </a:buClr>
              <a:buSzPts val="2000"/>
              <a:buFont typeface="Trebuchet MS"/>
              <a:buChar char="●"/>
            </a:pPr>
            <a:r>
              <a:rPr lang="bs-Latn-BA" sz="2000">
                <a:solidFill>
                  <a:srgbClr val="212121"/>
                </a:solidFill>
                <a:latin typeface="Trebuchet MS"/>
                <a:ea typeface="Trebuchet MS"/>
                <a:cs typeface="Trebuchet MS"/>
                <a:sym typeface="Trebuchet MS"/>
              </a:rPr>
              <a:t>Independent Variables: </a:t>
            </a:r>
            <a:endParaRPr sz="2000">
              <a:solidFill>
                <a:srgbClr val="212121"/>
              </a:solidFill>
              <a:latin typeface="Trebuchet MS"/>
              <a:ea typeface="Trebuchet MS"/>
              <a:cs typeface="Trebuchet MS"/>
              <a:sym typeface="Trebuchet MS"/>
            </a:endParaRPr>
          </a:p>
          <a:p>
            <a:pPr indent="-355600" lvl="0" marL="914400" rtl="0" algn="l">
              <a:lnSpc>
                <a:spcPct val="110795"/>
              </a:lnSpc>
              <a:spcBef>
                <a:spcPts val="0"/>
              </a:spcBef>
              <a:spcAft>
                <a:spcPts val="0"/>
              </a:spcAft>
              <a:buClr>
                <a:srgbClr val="212121"/>
              </a:buClr>
              <a:buSzPts val="2000"/>
              <a:buFont typeface="Trebuchet MS"/>
              <a:buChar char="-"/>
            </a:pPr>
            <a:r>
              <a:rPr lang="bs-Latn-BA" sz="2000">
                <a:solidFill>
                  <a:srgbClr val="212121"/>
                </a:solidFill>
                <a:latin typeface="Trebuchet MS"/>
                <a:ea typeface="Trebuchet MS"/>
                <a:cs typeface="Trebuchet MS"/>
                <a:sym typeface="Trebuchet MS"/>
              </a:rPr>
              <a:t>Transaction Data: PRICE + FEATURE + DISPLAY</a:t>
            </a:r>
            <a:endParaRPr sz="2000">
              <a:solidFill>
                <a:srgbClr val="212121"/>
              </a:solidFill>
              <a:latin typeface="Trebuchet MS"/>
              <a:ea typeface="Trebuchet MS"/>
              <a:cs typeface="Trebuchet MS"/>
              <a:sym typeface="Trebuchet MS"/>
            </a:endParaRPr>
          </a:p>
          <a:p>
            <a:pPr indent="-355600" lvl="0" marL="914400" rtl="0" algn="l">
              <a:lnSpc>
                <a:spcPct val="110795"/>
              </a:lnSpc>
              <a:spcBef>
                <a:spcPts val="0"/>
              </a:spcBef>
              <a:spcAft>
                <a:spcPts val="0"/>
              </a:spcAft>
              <a:buClr>
                <a:srgbClr val="212121"/>
              </a:buClr>
              <a:buSzPts val="2000"/>
              <a:buFont typeface="Trebuchet MS"/>
              <a:buChar char="-"/>
            </a:pPr>
            <a:r>
              <a:rPr lang="bs-Latn-BA" sz="2000">
                <a:solidFill>
                  <a:srgbClr val="212121"/>
                </a:solidFill>
                <a:latin typeface="Trebuchet MS"/>
                <a:ea typeface="Trebuchet MS"/>
                <a:cs typeface="Trebuchet MS"/>
                <a:sym typeface="Trebuchet MS"/>
              </a:rPr>
              <a:t>Store Data: ADDRESS_STATE_PROV_CODE + AVG_WEEKLY_BASKETS + </a:t>
            </a:r>
            <a:endParaRPr sz="2000">
              <a:solidFill>
                <a:srgbClr val="212121"/>
              </a:solidFill>
              <a:latin typeface="Trebuchet MS"/>
              <a:ea typeface="Trebuchet MS"/>
              <a:cs typeface="Trebuchet MS"/>
              <a:sym typeface="Trebuchet MS"/>
            </a:endParaRPr>
          </a:p>
          <a:p>
            <a:pPr indent="0" lvl="0" marL="1828800" rtl="0" algn="l">
              <a:lnSpc>
                <a:spcPct val="110795"/>
              </a:lnSpc>
              <a:spcBef>
                <a:spcPts val="0"/>
              </a:spcBef>
              <a:spcAft>
                <a:spcPts val="0"/>
              </a:spcAft>
              <a:buNone/>
            </a:pPr>
            <a:r>
              <a:rPr lang="bs-Latn-BA" sz="2000">
                <a:solidFill>
                  <a:srgbClr val="212121"/>
                </a:solidFill>
                <a:latin typeface="Trebuchet MS"/>
                <a:ea typeface="Trebuchet MS"/>
                <a:cs typeface="Trebuchet MS"/>
                <a:sym typeface="Trebuchet MS"/>
              </a:rPr>
              <a:t>     SEG_VALUE_NAME +  PARKING_SPACE_QTY +    </a:t>
            </a:r>
            <a:endParaRPr sz="2000">
              <a:solidFill>
                <a:srgbClr val="212121"/>
              </a:solidFill>
              <a:latin typeface="Trebuchet MS"/>
              <a:ea typeface="Trebuchet MS"/>
              <a:cs typeface="Trebuchet MS"/>
              <a:sym typeface="Trebuchet MS"/>
            </a:endParaRPr>
          </a:p>
          <a:p>
            <a:pPr indent="0" lvl="0" marL="1828800" rtl="0" algn="l">
              <a:lnSpc>
                <a:spcPct val="110795"/>
              </a:lnSpc>
              <a:spcBef>
                <a:spcPts val="0"/>
              </a:spcBef>
              <a:spcAft>
                <a:spcPts val="1000"/>
              </a:spcAft>
              <a:buNone/>
            </a:pPr>
            <a:r>
              <a:rPr lang="bs-Latn-BA" sz="2000">
                <a:solidFill>
                  <a:srgbClr val="212121"/>
                </a:solidFill>
                <a:latin typeface="Trebuchet MS"/>
                <a:ea typeface="Trebuchet MS"/>
                <a:cs typeface="Trebuchet MS"/>
                <a:sym typeface="Trebuchet MS"/>
              </a:rPr>
              <a:t>     SALES_AREA_SIZE_NUM </a:t>
            </a:r>
            <a:endParaRPr sz="2000">
              <a:solidFill>
                <a:srgbClr val="21212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Family Cereal</a:t>
            </a:r>
            <a:endParaRPr/>
          </a:p>
        </p:txBody>
      </p:sp>
      <p:sp>
        <p:nvSpPr>
          <p:cNvPr id="287" name="Google Shape;287;p35"/>
          <p:cNvSpPr txBox="1"/>
          <p:nvPr/>
        </p:nvSpPr>
        <p:spPr>
          <a:xfrm>
            <a:off x="745275" y="1564475"/>
            <a:ext cx="9434700" cy="4926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1000"/>
              </a:spcAft>
              <a:buNone/>
            </a:pPr>
            <a:r>
              <a:t/>
            </a:r>
            <a:endParaRPr sz="2000">
              <a:solidFill>
                <a:srgbClr val="212121"/>
              </a:solidFill>
              <a:latin typeface="Trebuchet MS"/>
              <a:ea typeface="Trebuchet MS"/>
              <a:cs typeface="Trebuchet MS"/>
              <a:sym typeface="Trebuchet MS"/>
            </a:endParaRPr>
          </a:p>
        </p:txBody>
      </p:sp>
      <p:pic>
        <p:nvPicPr>
          <p:cNvPr id="288" name="Google Shape;288;p35"/>
          <p:cNvPicPr preferRelativeResize="0"/>
          <p:nvPr/>
        </p:nvPicPr>
        <p:blipFill>
          <a:blip r:embed="rId3">
            <a:alphaModFix/>
          </a:blip>
          <a:stretch>
            <a:fillRect/>
          </a:stretch>
        </p:blipFill>
        <p:spPr>
          <a:xfrm>
            <a:off x="838200" y="1607350"/>
            <a:ext cx="7153275" cy="4181475"/>
          </a:xfrm>
          <a:prstGeom prst="rect">
            <a:avLst/>
          </a:prstGeom>
          <a:noFill/>
          <a:ln>
            <a:noFill/>
          </a:ln>
        </p:spPr>
      </p:pic>
      <p:sp>
        <p:nvSpPr>
          <p:cNvPr id="289" name="Google Shape;289;p35"/>
          <p:cNvSpPr txBox="1"/>
          <p:nvPr/>
        </p:nvSpPr>
        <p:spPr>
          <a:xfrm>
            <a:off x="8358175" y="3323188"/>
            <a:ext cx="236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000">
                <a:solidFill>
                  <a:srgbClr val="D80641"/>
                </a:solidFill>
                <a:latin typeface="Trebuchet MS"/>
                <a:ea typeface="Trebuchet MS"/>
                <a:cs typeface="Trebuchet MS"/>
                <a:sym typeface="Trebuchet MS"/>
              </a:rPr>
              <a:t>R-squared = 0.605</a:t>
            </a:r>
            <a:endParaRPr sz="2000">
              <a:solidFill>
                <a:srgbClr val="D80641"/>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Family Cereal</a:t>
            </a:r>
            <a:endParaRPr/>
          </a:p>
        </p:txBody>
      </p:sp>
      <p:sp>
        <p:nvSpPr>
          <p:cNvPr id="295" name="Google Shape;295;p36"/>
          <p:cNvSpPr txBox="1"/>
          <p:nvPr/>
        </p:nvSpPr>
        <p:spPr>
          <a:xfrm>
            <a:off x="745275" y="1564475"/>
            <a:ext cx="9434700" cy="4926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1000"/>
              </a:spcAft>
              <a:buNone/>
            </a:pPr>
            <a:r>
              <a:t/>
            </a:r>
            <a:endParaRPr sz="2000">
              <a:solidFill>
                <a:srgbClr val="212121"/>
              </a:solidFill>
              <a:latin typeface="Trebuchet MS"/>
              <a:ea typeface="Trebuchet MS"/>
              <a:cs typeface="Trebuchet MS"/>
              <a:sym typeface="Trebuchet MS"/>
            </a:endParaRPr>
          </a:p>
        </p:txBody>
      </p:sp>
      <p:pic>
        <p:nvPicPr>
          <p:cNvPr id="296" name="Google Shape;296;p36"/>
          <p:cNvPicPr preferRelativeResize="0"/>
          <p:nvPr/>
        </p:nvPicPr>
        <p:blipFill>
          <a:blip r:embed="rId3">
            <a:alphaModFix/>
          </a:blip>
          <a:stretch>
            <a:fillRect/>
          </a:stretch>
        </p:blipFill>
        <p:spPr>
          <a:xfrm>
            <a:off x="838200" y="1478750"/>
            <a:ext cx="8098625" cy="4173900"/>
          </a:xfrm>
          <a:prstGeom prst="rect">
            <a:avLst/>
          </a:prstGeom>
          <a:noFill/>
          <a:ln>
            <a:noFill/>
          </a:ln>
        </p:spPr>
      </p:pic>
      <p:sp>
        <p:nvSpPr>
          <p:cNvPr id="297" name="Google Shape;297;p36"/>
          <p:cNvSpPr/>
          <p:nvPr/>
        </p:nvSpPr>
        <p:spPr>
          <a:xfrm>
            <a:off x="1007275" y="1702600"/>
            <a:ext cx="7929600" cy="279900"/>
          </a:xfrm>
          <a:prstGeom prst="rect">
            <a:avLst/>
          </a:prstGeom>
          <a:noFill/>
          <a:ln cap="flat" cmpd="sng" w="19050">
            <a:solidFill>
              <a:srgbClr val="D806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7"/>
          <p:cNvPicPr preferRelativeResize="0"/>
          <p:nvPr/>
        </p:nvPicPr>
        <p:blipFill>
          <a:blip r:embed="rId3">
            <a:alphaModFix/>
          </a:blip>
          <a:stretch>
            <a:fillRect/>
          </a:stretch>
        </p:blipFill>
        <p:spPr>
          <a:xfrm>
            <a:off x="838200" y="1392588"/>
            <a:ext cx="6772275" cy="4429125"/>
          </a:xfrm>
          <a:prstGeom prst="rect">
            <a:avLst/>
          </a:prstGeom>
          <a:noFill/>
          <a:ln>
            <a:noFill/>
          </a:ln>
        </p:spPr>
      </p:pic>
      <p:sp>
        <p:nvSpPr>
          <p:cNvPr id="303" name="Google Shape;303;p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sz="3000"/>
              <a:t>Family Cereal </a:t>
            </a:r>
            <a:r>
              <a:rPr lang="bs-Latn-BA" sz="3000"/>
              <a:t>Profits Predictions</a:t>
            </a:r>
            <a:endParaRPr sz="3000"/>
          </a:p>
        </p:txBody>
      </p:sp>
      <p:sp>
        <p:nvSpPr>
          <p:cNvPr id="304" name="Google Shape;304;p37"/>
          <p:cNvSpPr txBox="1"/>
          <p:nvPr/>
        </p:nvSpPr>
        <p:spPr>
          <a:xfrm>
            <a:off x="7899825" y="2982601"/>
            <a:ext cx="2571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COGS rate</a:t>
            </a:r>
            <a:r>
              <a:rPr lang="bs-Latn-BA" sz="2300">
                <a:solidFill>
                  <a:schemeClr val="dk1"/>
                </a:solidFill>
                <a:latin typeface="Trebuchet MS"/>
                <a:ea typeface="Trebuchet MS"/>
                <a:cs typeface="Trebuchet MS"/>
                <a:sym typeface="Trebuchet MS"/>
              </a:rPr>
              <a:t> = </a:t>
            </a:r>
            <a:r>
              <a:rPr b="1" lang="bs-Latn-BA" sz="2300">
                <a:solidFill>
                  <a:srgbClr val="D80641"/>
                </a:solidFill>
                <a:latin typeface="Trebuchet MS"/>
                <a:ea typeface="Trebuchet MS"/>
                <a:cs typeface="Trebuchet MS"/>
                <a:sym typeface="Trebuchet MS"/>
              </a:rPr>
              <a:t>60%</a:t>
            </a:r>
            <a:endParaRPr b="1" sz="2300">
              <a:solidFill>
                <a:srgbClr val="D80641"/>
              </a:solidFill>
              <a:latin typeface="Trebuchet MS"/>
              <a:ea typeface="Trebuchet MS"/>
              <a:cs typeface="Trebuchet MS"/>
              <a:sym typeface="Trebuchet MS"/>
            </a:endParaRPr>
          </a:p>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Set Price =</a:t>
            </a:r>
            <a:r>
              <a:rPr lang="bs-Latn-BA" sz="2300">
                <a:solidFill>
                  <a:srgbClr val="333333"/>
                </a:solidFill>
                <a:latin typeface="Trebuchet MS"/>
                <a:ea typeface="Trebuchet MS"/>
                <a:cs typeface="Trebuchet MS"/>
                <a:sym typeface="Trebuchet MS"/>
              </a:rPr>
              <a:t> </a:t>
            </a:r>
            <a:r>
              <a:rPr b="1" lang="bs-Latn-BA" sz="2300">
                <a:solidFill>
                  <a:srgbClr val="D80641"/>
                </a:solidFill>
                <a:latin typeface="Trebuchet MS"/>
                <a:ea typeface="Trebuchet MS"/>
                <a:cs typeface="Trebuchet MS"/>
                <a:sym typeface="Trebuchet MS"/>
              </a:rPr>
              <a:t>$3.53</a:t>
            </a:r>
            <a:endParaRPr b="1" sz="2300">
              <a:solidFill>
                <a:srgbClr val="D80641"/>
              </a:solidFill>
              <a:latin typeface="Trebuchet MS"/>
              <a:ea typeface="Trebuchet MS"/>
              <a:cs typeface="Trebuchet MS"/>
              <a:sym typeface="Trebuchet MS"/>
            </a:endParaRPr>
          </a:p>
        </p:txBody>
      </p:sp>
      <p:sp>
        <p:nvSpPr>
          <p:cNvPr id="305" name="Google Shape;305;p37"/>
          <p:cNvSpPr txBox="1"/>
          <p:nvPr/>
        </p:nvSpPr>
        <p:spPr>
          <a:xfrm>
            <a:off x="7899825" y="3754226"/>
            <a:ext cx="25719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Profits Increase</a:t>
            </a:r>
            <a:endParaRPr sz="23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sz="4400">
                <a:solidFill>
                  <a:srgbClr val="D80641"/>
                </a:solidFill>
                <a:latin typeface="Trebuchet MS"/>
                <a:ea typeface="Trebuchet MS"/>
                <a:cs typeface="Trebuchet MS"/>
                <a:sym typeface="Trebuchet MS"/>
              </a:rPr>
              <a:t>3.15%</a:t>
            </a:r>
            <a:endParaRPr b="1" sz="4400">
              <a:solidFill>
                <a:srgbClr val="D80641"/>
              </a:solidFill>
              <a:latin typeface="Trebuchet MS"/>
              <a:ea typeface="Trebuchet MS"/>
              <a:cs typeface="Trebuchet MS"/>
              <a:sym typeface="Trebuchet MS"/>
            </a:endParaRPr>
          </a:p>
        </p:txBody>
      </p:sp>
      <p:sp>
        <p:nvSpPr>
          <p:cNvPr id="306" name="Google Shape;306;p37"/>
          <p:cNvSpPr txBox="1"/>
          <p:nvPr/>
        </p:nvSpPr>
        <p:spPr>
          <a:xfrm>
            <a:off x="4141250" y="5156550"/>
            <a:ext cx="5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a:solidFill>
                  <a:srgbClr val="D80641"/>
                </a:solidFill>
                <a:latin typeface="Trebuchet MS"/>
                <a:ea typeface="Trebuchet MS"/>
                <a:cs typeface="Trebuchet MS"/>
                <a:sym typeface="Trebuchet MS"/>
              </a:rPr>
              <a:t>3.53</a:t>
            </a:r>
            <a:endParaRPr>
              <a:solidFill>
                <a:srgbClr val="D80641"/>
              </a:solidFill>
              <a:latin typeface="Trebuchet MS"/>
              <a:ea typeface="Trebuchet MS"/>
              <a:cs typeface="Trebuchet MS"/>
              <a:sym typeface="Trebuchet MS"/>
            </a:endParaRPr>
          </a:p>
        </p:txBody>
      </p:sp>
      <p:sp>
        <p:nvSpPr>
          <p:cNvPr id="307" name="Google Shape;307;p37"/>
          <p:cNvSpPr txBox="1"/>
          <p:nvPr/>
        </p:nvSpPr>
        <p:spPr>
          <a:xfrm>
            <a:off x="1176350" y="1690825"/>
            <a:ext cx="8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a:solidFill>
                  <a:srgbClr val="D80641"/>
                </a:solidFill>
                <a:latin typeface="Trebuchet MS"/>
                <a:ea typeface="Trebuchet MS"/>
                <a:cs typeface="Trebuchet MS"/>
                <a:sym typeface="Trebuchet MS"/>
              </a:rPr>
              <a:t>478218</a:t>
            </a:r>
            <a:endParaRPr>
              <a:solidFill>
                <a:srgbClr val="D8064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sz="3000"/>
              <a:t>Family Cereal </a:t>
            </a:r>
            <a:r>
              <a:rPr lang="bs-Latn-BA" sz="3000"/>
              <a:t>Profits Predictions (w/ Display)</a:t>
            </a:r>
            <a:endParaRPr sz="3000"/>
          </a:p>
        </p:txBody>
      </p:sp>
      <p:sp>
        <p:nvSpPr>
          <p:cNvPr id="313" name="Google Shape;313;p38"/>
          <p:cNvSpPr txBox="1"/>
          <p:nvPr/>
        </p:nvSpPr>
        <p:spPr>
          <a:xfrm>
            <a:off x="7899825" y="2982601"/>
            <a:ext cx="2571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COGS rate = </a:t>
            </a:r>
            <a:r>
              <a:rPr b="1" lang="bs-Latn-BA" sz="2300">
                <a:solidFill>
                  <a:srgbClr val="D80641"/>
                </a:solidFill>
                <a:latin typeface="Trebuchet MS"/>
                <a:ea typeface="Trebuchet MS"/>
                <a:cs typeface="Trebuchet MS"/>
                <a:sym typeface="Trebuchet MS"/>
              </a:rPr>
              <a:t>8</a:t>
            </a:r>
            <a:r>
              <a:rPr b="1" lang="bs-Latn-BA" sz="2300">
                <a:solidFill>
                  <a:srgbClr val="D80641"/>
                </a:solidFill>
                <a:latin typeface="Trebuchet MS"/>
                <a:ea typeface="Trebuchet MS"/>
                <a:cs typeface="Trebuchet MS"/>
                <a:sym typeface="Trebuchet MS"/>
              </a:rPr>
              <a:t>0%</a:t>
            </a:r>
            <a:endParaRPr b="1" sz="2300">
              <a:solidFill>
                <a:srgbClr val="D80641"/>
              </a:solidFill>
              <a:latin typeface="Trebuchet MS"/>
              <a:ea typeface="Trebuchet MS"/>
              <a:cs typeface="Trebuchet MS"/>
              <a:sym typeface="Trebuchet MS"/>
            </a:endParaRPr>
          </a:p>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Set Price = </a:t>
            </a:r>
            <a:r>
              <a:rPr b="1" lang="bs-Latn-BA" sz="2300">
                <a:solidFill>
                  <a:srgbClr val="D80641"/>
                </a:solidFill>
                <a:latin typeface="Trebuchet MS"/>
                <a:ea typeface="Trebuchet MS"/>
                <a:cs typeface="Trebuchet MS"/>
                <a:sym typeface="Trebuchet MS"/>
              </a:rPr>
              <a:t>$3.53</a:t>
            </a:r>
            <a:endParaRPr b="1" sz="2300">
              <a:solidFill>
                <a:srgbClr val="D80641"/>
              </a:solidFill>
              <a:latin typeface="Trebuchet MS"/>
              <a:ea typeface="Trebuchet MS"/>
              <a:cs typeface="Trebuchet MS"/>
              <a:sym typeface="Trebuchet MS"/>
            </a:endParaRPr>
          </a:p>
        </p:txBody>
      </p:sp>
      <p:sp>
        <p:nvSpPr>
          <p:cNvPr id="314" name="Google Shape;314;p38"/>
          <p:cNvSpPr txBox="1"/>
          <p:nvPr/>
        </p:nvSpPr>
        <p:spPr>
          <a:xfrm>
            <a:off x="7899825" y="3754226"/>
            <a:ext cx="25719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Profits Increase</a:t>
            </a:r>
            <a:endParaRPr sz="23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bs-Latn-BA" sz="4400">
                <a:solidFill>
                  <a:srgbClr val="D80641"/>
                </a:solidFill>
                <a:latin typeface="Trebuchet MS"/>
                <a:ea typeface="Trebuchet MS"/>
                <a:cs typeface="Trebuchet MS"/>
                <a:sym typeface="Trebuchet MS"/>
              </a:rPr>
              <a:t>47.18</a:t>
            </a:r>
            <a:r>
              <a:rPr b="1" lang="bs-Latn-BA" sz="4400">
                <a:solidFill>
                  <a:srgbClr val="D80641"/>
                </a:solidFill>
                <a:latin typeface="Trebuchet MS"/>
                <a:ea typeface="Trebuchet MS"/>
                <a:cs typeface="Trebuchet MS"/>
                <a:sym typeface="Trebuchet MS"/>
              </a:rPr>
              <a:t>%</a:t>
            </a:r>
            <a:endParaRPr b="1" sz="4400">
              <a:solidFill>
                <a:srgbClr val="D80641"/>
              </a:solidFill>
              <a:latin typeface="Trebuchet MS"/>
              <a:ea typeface="Trebuchet MS"/>
              <a:cs typeface="Trebuchet MS"/>
              <a:sym typeface="Trebuchet MS"/>
            </a:endParaRPr>
          </a:p>
        </p:txBody>
      </p:sp>
      <p:pic>
        <p:nvPicPr>
          <p:cNvPr id="315" name="Google Shape;315;p38"/>
          <p:cNvPicPr preferRelativeResize="0"/>
          <p:nvPr/>
        </p:nvPicPr>
        <p:blipFill>
          <a:blip r:embed="rId3">
            <a:alphaModFix/>
          </a:blip>
          <a:stretch>
            <a:fillRect/>
          </a:stretch>
        </p:blipFill>
        <p:spPr>
          <a:xfrm>
            <a:off x="1031925" y="1420175"/>
            <a:ext cx="6667500" cy="4429125"/>
          </a:xfrm>
          <a:prstGeom prst="rect">
            <a:avLst/>
          </a:prstGeom>
          <a:noFill/>
          <a:ln>
            <a:noFill/>
          </a:ln>
        </p:spPr>
      </p:pic>
      <p:sp>
        <p:nvSpPr>
          <p:cNvPr id="316" name="Google Shape;316;p38"/>
          <p:cNvSpPr txBox="1"/>
          <p:nvPr/>
        </p:nvSpPr>
        <p:spPr>
          <a:xfrm>
            <a:off x="1189225" y="2447875"/>
            <a:ext cx="8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a:solidFill>
                  <a:srgbClr val="D80641"/>
                </a:solidFill>
                <a:latin typeface="Trebuchet MS"/>
                <a:ea typeface="Trebuchet MS"/>
                <a:cs typeface="Trebuchet MS"/>
                <a:sym typeface="Trebuchet MS"/>
              </a:rPr>
              <a:t>682318</a:t>
            </a:r>
            <a:endParaRPr>
              <a:solidFill>
                <a:srgbClr val="D80641"/>
              </a:solidFill>
              <a:latin typeface="Trebuchet MS"/>
              <a:ea typeface="Trebuchet MS"/>
              <a:cs typeface="Trebuchet MS"/>
              <a:sym typeface="Trebuchet MS"/>
            </a:endParaRPr>
          </a:p>
        </p:txBody>
      </p:sp>
      <p:sp>
        <p:nvSpPr>
          <p:cNvPr id="317" name="Google Shape;317;p38"/>
          <p:cNvSpPr txBox="1"/>
          <p:nvPr/>
        </p:nvSpPr>
        <p:spPr>
          <a:xfrm>
            <a:off x="4230325" y="5156550"/>
            <a:ext cx="5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a:solidFill>
                  <a:srgbClr val="D80641"/>
                </a:solidFill>
                <a:latin typeface="Trebuchet MS"/>
                <a:ea typeface="Trebuchet MS"/>
                <a:cs typeface="Trebuchet MS"/>
                <a:sym typeface="Trebuchet MS"/>
              </a:rPr>
              <a:t>3.53</a:t>
            </a:r>
            <a:endParaRPr>
              <a:solidFill>
                <a:srgbClr val="D8064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Kids</a:t>
            </a:r>
            <a:r>
              <a:rPr lang="bs-Latn-BA"/>
              <a:t> Cereal</a:t>
            </a:r>
            <a:endParaRPr/>
          </a:p>
        </p:txBody>
      </p:sp>
      <p:sp>
        <p:nvSpPr>
          <p:cNvPr id="323" name="Google Shape;323;p39"/>
          <p:cNvSpPr txBox="1"/>
          <p:nvPr/>
        </p:nvSpPr>
        <p:spPr>
          <a:xfrm>
            <a:off x="745275" y="1564475"/>
            <a:ext cx="9434700" cy="4926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1000"/>
              </a:spcAft>
              <a:buNone/>
            </a:pPr>
            <a:r>
              <a:t/>
            </a:r>
            <a:endParaRPr sz="2000">
              <a:solidFill>
                <a:srgbClr val="212121"/>
              </a:solidFill>
              <a:latin typeface="Trebuchet MS"/>
              <a:ea typeface="Trebuchet MS"/>
              <a:cs typeface="Trebuchet MS"/>
              <a:sym typeface="Trebuchet MS"/>
            </a:endParaRPr>
          </a:p>
        </p:txBody>
      </p:sp>
      <p:sp>
        <p:nvSpPr>
          <p:cNvPr id="324" name="Google Shape;324;p39"/>
          <p:cNvSpPr txBox="1"/>
          <p:nvPr/>
        </p:nvSpPr>
        <p:spPr>
          <a:xfrm>
            <a:off x="8358175" y="3323188"/>
            <a:ext cx="236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000">
                <a:solidFill>
                  <a:srgbClr val="D80641"/>
                </a:solidFill>
                <a:latin typeface="Trebuchet MS"/>
                <a:ea typeface="Trebuchet MS"/>
                <a:cs typeface="Trebuchet MS"/>
                <a:sym typeface="Trebuchet MS"/>
              </a:rPr>
              <a:t>R-squared = 0.538</a:t>
            </a:r>
            <a:endParaRPr sz="2000">
              <a:solidFill>
                <a:srgbClr val="D80641"/>
              </a:solidFill>
              <a:latin typeface="Trebuchet MS"/>
              <a:ea typeface="Trebuchet MS"/>
              <a:cs typeface="Trebuchet MS"/>
              <a:sym typeface="Trebuchet MS"/>
            </a:endParaRPr>
          </a:p>
        </p:txBody>
      </p:sp>
      <p:pic>
        <p:nvPicPr>
          <p:cNvPr id="325" name="Google Shape;325;p39"/>
          <p:cNvPicPr preferRelativeResize="0"/>
          <p:nvPr/>
        </p:nvPicPr>
        <p:blipFill>
          <a:blip r:embed="rId3">
            <a:alphaModFix/>
          </a:blip>
          <a:stretch>
            <a:fillRect/>
          </a:stretch>
        </p:blipFill>
        <p:spPr>
          <a:xfrm>
            <a:off x="891775" y="1564475"/>
            <a:ext cx="7162800" cy="419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Steps</a:t>
            </a:r>
            <a:endParaRPr/>
          </a:p>
        </p:txBody>
      </p:sp>
      <p:sp>
        <p:nvSpPr>
          <p:cNvPr id="92" name="Google Shape;92;p13"/>
          <p:cNvSpPr txBox="1"/>
          <p:nvPr>
            <p:ph idx="1" type="body"/>
          </p:nvPr>
        </p:nvSpPr>
        <p:spPr>
          <a:xfrm>
            <a:off x="838200" y="1789611"/>
            <a:ext cx="8958900" cy="43875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AutoNum type="arabicPeriod"/>
            </a:pPr>
            <a:r>
              <a:rPr lang="bs-Latn-BA"/>
              <a:t>Exploratory Data Analy</a:t>
            </a:r>
            <a:r>
              <a:rPr lang="bs-Latn-BA"/>
              <a:t>sis</a:t>
            </a:r>
            <a:endParaRPr/>
          </a:p>
          <a:p>
            <a:pPr indent="-342900" lvl="0" marL="457200" rtl="0" algn="l">
              <a:lnSpc>
                <a:spcPct val="150000"/>
              </a:lnSpc>
              <a:spcBef>
                <a:spcPts val="0"/>
              </a:spcBef>
              <a:spcAft>
                <a:spcPts val="0"/>
              </a:spcAft>
              <a:buSzPts val="1800"/>
              <a:buAutoNum type="arabicPeriod"/>
            </a:pPr>
            <a:r>
              <a:rPr lang="bs-Latn-BA"/>
              <a:t>Pricing Setting </a:t>
            </a:r>
            <a:endParaRPr/>
          </a:p>
          <a:p>
            <a:pPr indent="-342900" lvl="0" marL="457200" rtl="0" algn="l">
              <a:lnSpc>
                <a:spcPct val="150000"/>
              </a:lnSpc>
              <a:spcBef>
                <a:spcPts val="0"/>
              </a:spcBef>
              <a:spcAft>
                <a:spcPts val="0"/>
              </a:spcAft>
              <a:buSzPts val="1800"/>
              <a:buAutoNum type="arabicPeriod"/>
            </a:pPr>
            <a:r>
              <a:rPr lang="bs-Latn-BA"/>
              <a:t>Model and Predictions </a:t>
            </a:r>
            <a:endParaRPr/>
          </a:p>
          <a:p>
            <a:pPr indent="457200" lvl="0" marL="0" rtl="0" algn="l">
              <a:lnSpc>
                <a:spcPct val="150000"/>
              </a:lnSpc>
              <a:spcBef>
                <a:spcPts val="1000"/>
              </a:spcBef>
              <a:spcAft>
                <a:spcPts val="0"/>
              </a:spcAft>
              <a:buNone/>
            </a:pPr>
            <a:r>
              <a:rPr lang="bs-Latn-BA"/>
              <a:t>→ Estimated Profits  </a:t>
            </a:r>
            <a:endParaRPr/>
          </a:p>
        </p:txBody>
      </p:sp>
      <p:pic>
        <p:nvPicPr>
          <p:cNvPr id="93" name="Google Shape;93;p13"/>
          <p:cNvPicPr preferRelativeResize="0"/>
          <p:nvPr/>
        </p:nvPicPr>
        <p:blipFill>
          <a:blip r:embed="rId3">
            <a:alphaModFix/>
          </a:blip>
          <a:stretch>
            <a:fillRect/>
          </a:stretch>
        </p:blipFill>
        <p:spPr>
          <a:xfrm>
            <a:off x="6387950" y="830950"/>
            <a:ext cx="3315775" cy="331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Kids</a:t>
            </a:r>
            <a:r>
              <a:rPr lang="bs-Latn-BA"/>
              <a:t> Cereal</a:t>
            </a:r>
            <a:endParaRPr/>
          </a:p>
        </p:txBody>
      </p:sp>
      <p:sp>
        <p:nvSpPr>
          <p:cNvPr id="331" name="Google Shape;331;p40"/>
          <p:cNvSpPr txBox="1"/>
          <p:nvPr/>
        </p:nvSpPr>
        <p:spPr>
          <a:xfrm>
            <a:off x="745275" y="1564475"/>
            <a:ext cx="9434700" cy="4926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1000"/>
              </a:spcAft>
              <a:buNone/>
            </a:pPr>
            <a:r>
              <a:t/>
            </a:r>
            <a:endParaRPr sz="2000">
              <a:solidFill>
                <a:srgbClr val="212121"/>
              </a:solidFill>
              <a:latin typeface="Trebuchet MS"/>
              <a:ea typeface="Trebuchet MS"/>
              <a:cs typeface="Trebuchet MS"/>
              <a:sym typeface="Trebuchet MS"/>
            </a:endParaRPr>
          </a:p>
        </p:txBody>
      </p:sp>
      <p:pic>
        <p:nvPicPr>
          <p:cNvPr id="332" name="Google Shape;332;p40"/>
          <p:cNvPicPr preferRelativeResize="0"/>
          <p:nvPr/>
        </p:nvPicPr>
        <p:blipFill>
          <a:blip r:embed="rId3">
            <a:alphaModFix/>
          </a:blip>
          <a:stretch>
            <a:fillRect/>
          </a:stretch>
        </p:blipFill>
        <p:spPr>
          <a:xfrm>
            <a:off x="838200" y="1480800"/>
            <a:ext cx="8162925" cy="4207050"/>
          </a:xfrm>
          <a:prstGeom prst="rect">
            <a:avLst/>
          </a:prstGeom>
          <a:noFill/>
          <a:ln>
            <a:noFill/>
          </a:ln>
        </p:spPr>
      </p:pic>
      <p:sp>
        <p:nvSpPr>
          <p:cNvPr id="333" name="Google Shape;333;p40"/>
          <p:cNvSpPr/>
          <p:nvPr/>
        </p:nvSpPr>
        <p:spPr>
          <a:xfrm>
            <a:off x="1007275" y="1702600"/>
            <a:ext cx="7929600" cy="279900"/>
          </a:xfrm>
          <a:prstGeom prst="rect">
            <a:avLst/>
          </a:prstGeom>
          <a:noFill/>
          <a:ln cap="flat" cmpd="sng" w="19050">
            <a:solidFill>
              <a:srgbClr val="D806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sz="3000"/>
              <a:t>Kids</a:t>
            </a:r>
            <a:r>
              <a:rPr lang="bs-Latn-BA" sz="3000"/>
              <a:t> Cereal Profits Predictions</a:t>
            </a:r>
            <a:endParaRPr sz="3000"/>
          </a:p>
        </p:txBody>
      </p:sp>
      <p:sp>
        <p:nvSpPr>
          <p:cNvPr id="339" name="Google Shape;339;p41"/>
          <p:cNvSpPr txBox="1"/>
          <p:nvPr/>
        </p:nvSpPr>
        <p:spPr>
          <a:xfrm>
            <a:off x="7899825" y="2982601"/>
            <a:ext cx="2571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COGS rate = </a:t>
            </a:r>
            <a:r>
              <a:rPr b="1" lang="bs-Latn-BA" sz="2300">
                <a:solidFill>
                  <a:srgbClr val="D80641"/>
                </a:solidFill>
                <a:latin typeface="Trebuchet MS"/>
                <a:ea typeface="Trebuchet MS"/>
                <a:cs typeface="Trebuchet MS"/>
                <a:sym typeface="Trebuchet MS"/>
              </a:rPr>
              <a:t>60%</a:t>
            </a:r>
            <a:endParaRPr b="1" sz="2300">
              <a:solidFill>
                <a:srgbClr val="D80641"/>
              </a:solidFill>
              <a:latin typeface="Trebuchet MS"/>
              <a:ea typeface="Trebuchet MS"/>
              <a:cs typeface="Trebuchet MS"/>
              <a:sym typeface="Trebuchet MS"/>
            </a:endParaRPr>
          </a:p>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Set Price =</a:t>
            </a:r>
            <a:r>
              <a:rPr lang="bs-Latn-BA" sz="2300">
                <a:solidFill>
                  <a:srgbClr val="333333"/>
                </a:solidFill>
                <a:latin typeface="Trebuchet MS"/>
                <a:ea typeface="Trebuchet MS"/>
                <a:cs typeface="Trebuchet MS"/>
                <a:sym typeface="Trebuchet MS"/>
              </a:rPr>
              <a:t> </a:t>
            </a:r>
            <a:r>
              <a:rPr b="1" lang="bs-Latn-BA" sz="2300">
                <a:solidFill>
                  <a:srgbClr val="D80641"/>
                </a:solidFill>
                <a:latin typeface="Trebuchet MS"/>
                <a:ea typeface="Trebuchet MS"/>
                <a:cs typeface="Trebuchet MS"/>
                <a:sym typeface="Trebuchet MS"/>
              </a:rPr>
              <a:t>$2.87</a:t>
            </a:r>
            <a:endParaRPr b="1" sz="2300">
              <a:solidFill>
                <a:srgbClr val="D80641"/>
              </a:solidFill>
              <a:latin typeface="Trebuchet MS"/>
              <a:ea typeface="Trebuchet MS"/>
              <a:cs typeface="Trebuchet MS"/>
              <a:sym typeface="Trebuchet MS"/>
            </a:endParaRPr>
          </a:p>
        </p:txBody>
      </p:sp>
      <p:sp>
        <p:nvSpPr>
          <p:cNvPr id="340" name="Google Shape;340;p41"/>
          <p:cNvSpPr txBox="1"/>
          <p:nvPr/>
        </p:nvSpPr>
        <p:spPr>
          <a:xfrm>
            <a:off x="7899825" y="3754226"/>
            <a:ext cx="25719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Profits Increase</a:t>
            </a:r>
            <a:endParaRPr sz="23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bs-Latn-BA" sz="4400">
                <a:solidFill>
                  <a:srgbClr val="D80641"/>
                </a:solidFill>
                <a:latin typeface="Trebuchet MS"/>
                <a:ea typeface="Trebuchet MS"/>
                <a:cs typeface="Trebuchet MS"/>
                <a:sym typeface="Trebuchet MS"/>
              </a:rPr>
              <a:t>30.33%</a:t>
            </a:r>
            <a:endParaRPr b="1" sz="4400">
              <a:solidFill>
                <a:srgbClr val="D80641"/>
              </a:solidFill>
              <a:latin typeface="Trebuchet MS"/>
              <a:ea typeface="Trebuchet MS"/>
              <a:cs typeface="Trebuchet MS"/>
              <a:sym typeface="Trebuchet MS"/>
            </a:endParaRPr>
          </a:p>
        </p:txBody>
      </p:sp>
      <p:grpSp>
        <p:nvGrpSpPr>
          <p:cNvPr id="341" name="Google Shape;341;p41"/>
          <p:cNvGrpSpPr/>
          <p:nvPr/>
        </p:nvGrpSpPr>
        <p:grpSpPr>
          <a:xfrm>
            <a:off x="945350" y="1414600"/>
            <a:ext cx="6838950" cy="4419600"/>
            <a:chOff x="945350" y="1414600"/>
            <a:chExt cx="6838950" cy="4419600"/>
          </a:xfrm>
        </p:grpSpPr>
        <p:pic>
          <p:nvPicPr>
            <p:cNvPr id="342" name="Google Shape;342;p41"/>
            <p:cNvPicPr preferRelativeResize="0"/>
            <p:nvPr/>
          </p:nvPicPr>
          <p:blipFill>
            <a:blip r:embed="rId3">
              <a:alphaModFix/>
            </a:blip>
            <a:stretch>
              <a:fillRect/>
            </a:stretch>
          </p:blipFill>
          <p:spPr>
            <a:xfrm>
              <a:off x="945350" y="1414600"/>
              <a:ext cx="6838950" cy="4419600"/>
            </a:xfrm>
            <a:prstGeom prst="rect">
              <a:avLst/>
            </a:prstGeom>
            <a:noFill/>
            <a:ln>
              <a:noFill/>
            </a:ln>
          </p:spPr>
        </p:pic>
        <p:sp>
          <p:nvSpPr>
            <p:cNvPr id="343" name="Google Shape;343;p41"/>
            <p:cNvSpPr txBox="1"/>
            <p:nvPr/>
          </p:nvSpPr>
          <p:spPr>
            <a:xfrm>
              <a:off x="4248150" y="5163850"/>
              <a:ext cx="56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a:solidFill>
                    <a:srgbClr val="D80641"/>
                  </a:solidFill>
                  <a:latin typeface="Trebuchet MS"/>
                  <a:ea typeface="Trebuchet MS"/>
                  <a:cs typeface="Trebuchet MS"/>
                  <a:sym typeface="Trebuchet MS"/>
                </a:rPr>
                <a:t>2.87</a:t>
              </a:r>
              <a:endParaRPr>
                <a:solidFill>
                  <a:srgbClr val="D80641"/>
                </a:solidFill>
                <a:latin typeface="Trebuchet MS"/>
                <a:ea typeface="Trebuchet MS"/>
                <a:cs typeface="Trebuchet MS"/>
                <a:sym typeface="Trebuchet MS"/>
              </a:endParaRPr>
            </a:p>
          </p:txBody>
        </p:sp>
        <p:sp>
          <p:nvSpPr>
            <p:cNvPr id="344" name="Google Shape;344;p41"/>
            <p:cNvSpPr txBox="1"/>
            <p:nvPr/>
          </p:nvSpPr>
          <p:spPr>
            <a:xfrm>
              <a:off x="1085850" y="1646775"/>
              <a:ext cx="112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a:solidFill>
                    <a:srgbClr val="D80641"/>
                  </a:solidFill>
                  <a:latin typeface="Trebuchet MS"/>
                  <a:ea typeface="Trebuchet MS"/>
                  <a:cs typeface="Trebuchet MS"/>
                  <a:sym typeface="Trebuchet MS"/>
                </a:rPr>
                <a:t>1103970</a:t>
              </a:r>
              <a:endParaRPr>
                <a:solidFill>
                  <a:srgbClr val="D80641"/>
                </a:solidFill>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sz="3000"/>
              <a:t>Kids Cereal Profits Predictions (w/ Feature)</a:t>
            </a:r>
            <a:endParaRPr sz="3000"/>
          </a:p>
        </p:txBody>
      </p:sp>
      <p:sp>
        <p:nvSpPr>
          <p:cNvPr id="350" name="Google Shape;350;p42"/>
          <p:cNvSpPr txBox="1"/>
          <p:nvPr/>
        </p:nvSpPr>
        <p:spPr>
          <a:xfrm>
            <a:off x="7899825" y="2982601"/>
            <a:ext cx="2571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COGS rate = </a:t>
            </a:r>
            <a:r>
              <a:rPr b="1" lang="bs-Latn-BA" sz="2300">
                <a:solidFill>
                  <a:srgbClr val="D80641"/>
                </a:solidFill>
                <a:latin typeface="Trebuchet MS"/>
                <a:ea typeface="Trebuchet MS"/>
                <a:cs typeface="Trebuchet MS"/>
                <a:sym typeface="Trebuchet MS"/>
              </a:rPr>
              <a:t>8</a:t>
            </a:r>
            <a:r>
              <a:rPr b="1" lang="bs-Latn-BA" sz="2300">
                <a:solidFill>
                  <a:srgbClr val="D80641"/>
                </a:solidFill>
                <a:latin typeface="Trebuchet MS"/>
                <a:ea typeface="Trebuchet MS"/>
                <a:cs typeface="Trebuchet MS"/>
                <a:sym typeface="Trebuchet MS"/>
              </a:rPr>
              <a:t>0%</a:t>
            </a:r>
            <a:endParaRPr b="1" sz="2300">
              <a:solidFill>
                <a:srgbClr val="D80641"/>
              </a:solidFill>
              <a:latin typeface="Trebuchet MS"/>
              <a:ea typeface="Trebuchet MS"/>
              <a:cs typeface="Trebuchet MS"/>
              <a:sym typeface="Trebuchet MS"/>
            </a:endParaRPr>
          </a:p>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Set Price =</a:t>
            </a:r>
            <a:r>
              <a:rPr lang="bs-Latn-BA" sz="2300">
                <a:solidFill>
                  <a:srgbClr val="333333"/>
                </a:solidFill>
                <a:latin typeface="Trebuchet MS"/>
                <a:ea typeface="Trebuchet MS"/>
                <a:cs typeface="Trebuchet MS"/>
                <a:sym typeface="Trebuchet MS"/>
              </a:rPr>
              <a:t> </a:t>
            </a:r>
            <a:r>
              <a:rPr b="1" lang="bs-Latn-BA" sz="2300">
                <a:solidFill>
                  <a:srgbClr val="D80641"/>
                </a:solidFill>
                <a:latin typeface="Trebuchet MS"/>
                <a:ea typeface="Trebuchet MS"/>
                <a:cs typeface="Trebuchet MS"/>
                <a:sym typeface="Trebuchet MS"/>
              </a:rPr>
              <a:t>$2.87</a:t>
            </a:r>
            <a:endParaRPr b="1" sz="2300">
              <a:solidFill>
                <a:srgbClr val="D80641"/>
              </a:solidFill>
              <a:latin typeface="Trebuchet MS"/>
              <a:ea typeface="Trebuchet MS"/>
              <a:cs typeface="Trebuchet MS"/>
              <a:sym typeface="Trebuchet MS"/>
            </a:endParaRPr>
          </a:p>
        </p:txBody>
      </p:sp>
      <p:sp>
        <p:nvSpPr>
          <p:cNvPr id="351" name="Google Shape;351;p42"/>
          <p:cNvSpPr txBox="1"/>
          <p:nvPr/>
        </p:nvSpPr>
        <p:spPr>
          <a:xfrm>
            <a:off x="7899825" y="3754226"/>
            <a:ext cx="25719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2300">
                <a:solidFill>
                  <a:schemeClr val="dk1"/>
                </a:solidFill>
                <a:latin typeface="Trebuchet MS"/>
                <a:ea typeface="Trebuchet MS"/>
                <a:cs typeface="Trebuchet MS"/>
                <a:sym typeface="Trebuchet MS"/>
              </a:rPr>
              <a:t>Profits Increase</a:t>
            </a:r>
            <a:endParaRPr sz="23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bs-Latn-BA" sz="4400">
                <a:solidFill>
                  <a:srgbClr val="D80641"/>
                </a:solidFill>
                <a:latin typeface="Trebuchet MS"/>
                <a:ea typeface="Trebuchet MS"/>
                <a:cs typeface="Trebuchet MS"/>
                <a:sym typeface="Trebuchet MS"/>
              </a:rPr>
              <a:t>13</a:t>
            </a:r>
            <a:r>
              <a:rPr b="1" lang="bs-Latn-BA" sz="4400">
                <a:solidFill>
                  <a:srgbClr val="D80641"/>
                </a:solidFill>
                <a:latin typeface="Trebuchet MS"/>
                <a:ea typeface="Trebuchet MS"/>
                <a:cs typeface="Trebuchet MS"/>
                <a:sym typeface="Trebuchet MS"/>
              </a:rPr>
              <a:t>.71%</a:t>
            </a:r>
            <a:endParaRPr b="1" sz="4400">
              <a:solidFill>
                <a:srgbClr val="D80641"/>
              </a:solidFill>
              <a:latin typeface="Trebuchet MS"/>
              <a:ea typeface="Trebuchet MS"/>
              <a:cs typeface="Trebuchet MS"/>
              <a:sym typeface="Trebuchet MS"/>
            </a:endParaRPr>
          </a:p>
        </p:txBody>
      </p:sp>
      <p:sp>
        <p:nvSpPr>
          <p:cNvPr id="352" name="Google Shape;352;p42"/>
          <p:cNvSpPr txBox="1"/>
          <p:nvPr/>
        </p:nvSpPr>
        <p:spPr>
          <a:xfrm>
            <a:off x="4248150" y="5163850"/>
            <a:ext cx="56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a:solidFill>
                  <a:srgbClr val="D80641"/>
                </a:solidFill>
                <a:latin typeface="Trebuchet MS"/>
                <a:ea typeface="Trebuchet MS"/>
                <a:cs typeface="Trebuchet MS"/>
                <a:sym typeface="Trebuchet MS"/>
              </a:rPr>
              <a:t>2.87</a:t>
            </a:r>
            <a:endParaRPr>
              <a:solidFill>
                <a:srgbClr val="D80641"/>
              </a:solidFill>
              <a:latin typeface="Trebuchet MS"/>
              <a:ea typeface="Trebuchet MS"/>
              <a:cs typeface="Trebuchet MS"/>
              <a:sym typeface="Trebuchet MS"/>
            </a:endParaRPr>
          </a:p>
        </p:txBody>
      </p:sp>
      <p:pic>
        <p:nvPicPr>
          <p:cNvPr id="353" name="Google Shape;353;p42"/>
          <p:cNvPicPr preferRelativeResize="0"/>
          <p:nvPr/>
        </p:nvPicPr>
        <p:blipFill>
          <a:blip r:embed="rId3">
            <a:alphaModFix/>
          </a:blip>
          <a:stretch>
            <a:fillRect/>
          </a:stretch>
        </p:blipFill>
        <p:spPr>
          <a:xfrm>
            <a:off x="957275" y="1570575"/>
            <a:ext cx="6687649" cy="4321825"/>
          </a:xfrm>
          <a:prstGeom prst="rect">
            <a:avLst/>
          </a:prstGeom>
          <a:noFill/>
          <a:ln>
            <a:noFill/>
          </a:ln>
        </p:spPr>
      </p:pic>
      <p:sp>
        <p:nvSpPr>
          <p:cNvPr id="354" name="Google Shape;354;p42"/>
          <p:cNvSpPr txBox="1"/>
          <p:nvPr/>
        </p:nvSpPr>
        <p:spPr>
          <a:xfrm>
            <a:off x="1171575" y="2204000"/>
            <a:ext cx="112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a:solidFill>
                  <a:srgbClr val="D80641"/>
                </a:solidFill>
                <a:latin typeface="Trebuchet MS"/>
                <a:ea typeface="Trebuchet MS"/>
                <a:cs typeface="Trebuchet MS"/>
                <a:sym typeface="Trebuchet MS"/>
              </a:rPr>
              <a:t>963187</a:t>
            </a:r>
            <a:endParaRPr>
              <a:solidFill>
                <a:srgbClr val="D80641"/>
              </a:solidFill>
              <a:latin typeface="Trebuchet MS"/>
              <a:ea typeface="Trebuchet MS"/>
              <a:cs typeface="Trebuchet MS"/>
              <a:sym typeface="Trebuchet MS"/>
            </a:endParaRPr>
          </a:p>
        </p:txBody>
      </p:sp>
      <p:sp>
        <p:nvSpPr>
          <p:cNvPr id="355" name="Google Shape;355;p42"/>
          <p:cNvSpPr txBox="1"/>
          <p:nvPr/>
        </p:nvSpPr>
        <p:spPr>
          <a:xfrm>
            <a:off x="4183875" y="5228150"/>
            <a:ext cx="56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a:solidFill>
                  <a:srgbClr val="D80641"/>
                </a:solidFill>
                <a:latin typeface="Trebuchet MS"/>
                <a:ea typeface="Trebuchet MS"/>
                <a:cs typeface="Trebuchet MS"/>
                <a:sym typeface="Trebuchet MS"/>
              </a:rPr>
              <a:t>2.87</a:t>
            </a:r>
            <a:endParaRPr>
              <a:solidFill>
                <a:srgbClr val="D8064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aphicFrame>
        <p:nvGraphicFramePr>
          <p:cNvPr id="360" name="Google Shape;360;p43"/>
          <p:cNvGraphicFramePr/>
          <p:nvPr/>
        </p:nvGraphicFramePr>
        <p:xfrm>
          <a:off x="838200" y="1855225"/>
          <a:ext cx="3000000" cy="3000000"/>
        </p:xfrm>
        <a:graphic>
          <a:graphicData uri="http://schemas.openxmlformats.org/drawingml/2006/table">
            <a:tbl>
              <a:tblPr>
                <a:noFill/>
                <a:tableStyleId>{D7100D6E-7EAF-4A4F-B920-552844307DED}</a:tableStyleId>
              </a:tblPr>
              <a:tblGrid>
                <a:gridCol w="1881275"/>
                <a:gridCol w="1631200"/>
                <a:gridCol w="2131350"/>
                <a:gridCol w="1881275"/>
                <a:gridCol w="1881275"/>
              </a:tblGrid>
              <a:tr h="761975">
                <a:tc>
                  <a:txBody>
                    <a:bodyPr/>
                    <a:lstStyle/>
                    <a:p>
                      <a:pPr indent="0" lvl="0" marL="0" rtl="0" algn="l">
                        <a:spcBef>
                          <a:spcPts val="0"/>
                        </a:spcBef>
                        <a:spcAft>
                          <a:spcPts val="0"/>
                        </a:spcAft>
                        <a:buNone/>
                      </a:pPr>
                      <a:r>
                        <a:rPr b="1" lang="bs-Latn-BA" sz="1900">
                          <a:latin typeface="Trebuchet MS"/>
                          <a:ea typeface="Trebuchet MS"/>
                          <a:cs typeface="Trebuchet MS"/>
                          <a:sym typeface="Trebuchet MS"/>
                        </a:rPr>
                        <a:t>Sub-Category</a:t>
                      </a:r>
                      <a:endParaRPr b="1" sz="1900">
                        <a:latin typeface="Trebuchet MS"/>
                        <a:ea typeface="Trebuchet MS"/>
                        <a:cs typeface="Trebuchet MS"/>
                        <a:sym typeface="Trebuchet MS"/>
                      </a:endParaRPr>
                    </a:p>
                  </a:txBody>
                  <a:tcPr marT="91425" marB="91425" marR="91425" marL="91425">
                    <a:solidFill>
                      <a:srgbClr val="EFEFEF"/>
                    </a:solidFill>
                  </a:tcPr>
                </a:tc>
                <a:tc>
                  <a:txBody>
                    <a:bodyPr/>
                    <a:lstStyle/>
                    <a:p>
                      <a:pPr indent="0" lvl="0" marL="0" rtl="0" algn="l">
                        <a:spcBef>
                          <a:spcPts val="0"/>
                        </a:spcBef>
                        <a:spcAft>
                          <a:spcPts val="0"/>
                        </a:spcAft>
                        <a:buNone/>
                      </a:pPr>
                      <a:r>
                        <a:rPr b="1" lang="bs-Latn-BA" sz="1900">
                          <a:latin typeface="Trebuchet MS"/>
                          <a:ea typeface="Trebuchet MS"/>
                          <a:cs typeface="Trebuchet MS"/>
                          <a:sym typeface="Trebuchet MS"/>
                        </a:rPr>
                        <a:t>Price Setting</a:t>
                      </a:r>
                      <a:endParaRPr b="1" sz="1900">
                        <a:latin typeface="Trebuchet MS"/>
                        <a:ea typeface="Trebuchet MS"/>
                        <a:cs typeface="Trebuchet MS"/>
                        <a:sym typeface="Trebuchet MS"/>
                      </a:endParaRPr>
                    </a:p>
                  </a:txBody>
                  <a:tcPr marT="91425" marB="91425" marR="91425" marL="91425">
                    <a:solidFill>
                      <a:srgbClr val="EFEFEF"/>
                    </a:solidFill>
                  </a:tcPr>
                </a:tc>
                <a:tc>
                  <a:txBody>
                    <a:bodyPr/>
                    <a:lstStyle/>
                    <a:p>
                      <a:pPr indent="0" lvl="0" marL="0" rtl="0" algn="l">
                        <a:spcBef>
                          <a:spcPts val="0"/>
                        </a:spcBef>
                        <a:spcAft>
                          <a:spcPts val="0"/>
                        </a:spcAft>
                        <a:buNone/>
                      </a:pPr>
                      <a:r>
                        <a:rPr b="1" lang="bs-Latn-BA" sz="1900">
                          <a:latin typeface="Trebuchet MS"/>
                          <a:ea typeface="Trebuchet MS"/>
                          <a:cs typeface="Trebuchet MS"/>
                          <a:sym typeface="Trebuchet MS"/>
                        </a:rPr>
                        <a:t>Marketing Strategy</a:t>
                      </a:r>
                      <a:endParaRPr b="1" sz="1900">
                        <a:latin typeface="Trebuchet MS"/>
                        <a:ea typeface="Trebuchet MS"/>
                        <a:cs typeface="Trebuchet MS"/>
                        <a:sym typeface="Trebuchet MS"/>
                      </a:endParaRPr>
                    </a:p>
                  </a:txBody>
                  <a:tcPr marT="91425" marB="91425" marR="91425" marL="91425">
                    <a:solidFill>
                      <a:srgbClr val="EFEFEF"/>
                    </a:solidFill>
                  </a:tcPr>
                </a:tc>
                <a:tc>
                  <a:txBody>
                    <a:bodyPr/>
                    <a:lstStyle/>
                    <a:p>
                      <a:pPr indent="0" lvl="0" marL="0" rtl="0" algn="l">
                        <a:spcBef>
                          <a:spcPts val="0"/>
                        </a:spcBef>
                        <a:spcAft>
                          <a:spcPts val="0"/>
                        </a:spcAft>
                        <a:buNone/>
                      </a:pPr>
                      <a:r>
                        <a:rPr b="1" lang="bs-Latn-BA" sz="1900">
                          <a:latin typeface="Trebuchet MS"/>
                          <a:ea typeface="Trebuchet MS"/>
                          <a:cs typeface="Trebuchet MS"/>
                          <a:sym typeface="Trebuchet MS"/>
                        </a:rPr>
                        <a:t>COGS Rate</a:t>
                      </a:r>
                      <a:endParaRPr b="1" sz="1900">
                        <a:latin typeface="Trebuchet MS"/>
                        <a:ea typeface="Trebuchet MS"/>
                        <a:cs typeface="Trebuchet MS"/>
                        <a:sym typeface="Trebuchet MS"/>
                      </a:endParaRPr>
                    </a:p>
                  </a:txBody>
                  <a:tcPr marT="91425" marB="91425" marR="91425" marL="91425">
                    <a:solidFill>
                      <a:srgbClr val="EFEFEF"/>
                    </a:solidFill>
                  </a:tcPr>
                </a:tc>
                <a:tc>
                  <a:txBody>
                    <a:bodyPr/>
                    <a:lstStyle/>
                    <a:p>
                      <a:pPr indent="0" lvl="0" marL="0" rtl="0" algn="l">
                        <a:spcBef>
                          <a:spcPts val="0"/>
                        </a:spcBef>
                        <a:spcAft>
                          <a:spcPts val="0"/>
                        </a:spcAft>
                        <a:buNone/>
                      </a:pPr>
                      <a:r>
                        <a:rPr b="1" lang="bs-Latn-BA" sz="1900">
                          <a:latin typeface="Trebuchet MS"/>
                          <a:ea typeface="Trebuchet MS"/>
                          <a:cs typeface="Trebuchet MS"/>
                          <a:sym typeface="Trebuchet MS"/>
                        </a:rPr>
                        <a:t>% of Profits Increase</a:t>
                      </a:r>
                      <a:endParaRPr b="1" sz="1900">
                        <a:latin typeface="Trebuchet MS"/>
                        <a:ea typeface="Trebuchet MS"/>
                        <a:cs typeface="Trebuchet MS"/>
                        <a:sym typeface="Trebuchet MS"/>
                      </a:endParaRPr>
                    </a:p>
                  </a:txBody>
                  <a:tcPr marT="91425" marB="91425" marR="91425" marL="91425">
                    <a:solidFill>
                      <a:srgbClr val="EFEFEF"/>
                    </a:solidFill>
                  </a:tcPr>
                </a:tc>
              </a:tr>
              <a:tr h="472400">
                <a:tc rowSpan="2">
                  <a:txBody>
                    <a:bodyPr/>
                    <a:lstStyle/>
                    <a:p>
                      <a:pPr indent="0" lvl="0" marL="0" rtl="0" algn="l">
                        <a:spcBef>
                          <a:spcPts val="0"/>
                        </a:spcBef>
                        <a:spcAft>
                          <a:spcPts val="0"/>
                        </a:spcAft>
                        <a:buNone/>
                      </a:pPr>
                      <a:r>
                        <a:rPr lang="bs-Latn-BA" sz="1900">
                          <a:latin typeface="Trebuchet MS"/>
                          <a:ea typeface="Trebuchet MS"/>
                          <a:cs typeface="Trebuchet MS"/>
                          <a:sym typeface="Trebuchet MS"/>
                        </a:rPr>
                        <a:t>Family Cereal</a:t>
                      </a:r>
                      <a:endParaRPr sz="1900">
                        <a:latin typeface="Trebuchet MS"/>
                        <a:ea typeface="Trebuchet MS"/>
                        <a:cs typeface="Trebuchet MS"/>
                        <a:sym typeface="Trebuchet MS"/>
                      </a:endParaRPr>
                    </a:p>
                  </a:txBody>
                  <a:tcPr marT="91425" marB="91425" marR="91425" marL="91425"/>
                </a:tc>
                <a:tc rowSpan="2">
                  <a:txBody>
                    <a:bodyPr/>
                    <a:lstStyle/>
                    <a:p>
                      <a:pPr indent="0" lvl="0" marL="0" rtl="0" algn="l">
                        <a:spcBef>
                          <a:spcPts val="0"/>
                        </a:spcBef>
                        <a:spcAft>
                          <a:spcPts val="0"/>
                        </a:spcAft>
                        <a:buNone/>
                      </a:pPr>
                      <a:r>
                        <a:rPr lang="bs-Latn-BA" sz="1900">
                          <a:latin typeface="Trebuchet MS"/>
                          <a:ea typeface="Trebuchet MS"/>
                          <a:cs typeface="Trebuchet MS"/>
                          <a:sym typeface="Trebuchet MS"/>
                        </a:rPr>
                        <a:t>3.53</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No Specify</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0.6</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3.15%</a:t>
                      </a:r>
                      <a:endParaRPr sz="1900">
                        <a:latin typeface="Trebuchet MS"/>
                        <a:ea typeface="Trebuchet MS"/>
                        <a:cs typeface="Trebuchet MS"/>
                        <a:sym typeface="Trebuchet MS"/>
                      </a:endParaRPr>
                    </a:p>
                  </a:txBody>
                  <a:tcPr marT="91425" marB="91425" marR="91425" marL="91425"/>
                </a:tc>
              </a:tr>
              <a:tr h="472400">
                <a:tc vMerge="1"/>
                <a:tc vMerge="1"/>
                <a:tc>
                  <a:txBody>
                    <a:bodyPr/>
                    <a:lstStyle/>
                    <a:p>
                      <a:pPr indent="0" lvl="0" marL="0" rtl="0" algn="l">
                        <a:spcBef>
                          <a:spcPts val="0"/>
                        </a:spcBef>
                        <a:spcAft>
                          <a:spcPts val="0"/>
                        </a:spcAft>
                        <a:buNone/>
                      </a:pPr>
                      <a:r>
                        <a:rPr lang="bs-Latn-BA" sz="1900">
                          <a:latin typeface="Trebuchet MS"/>
                          <a:ea typeface="Trebuchet MS"/>
                          <a:cs typeface="Trebuchet MS"/>
                          <a:sym typeface="Trebuchet MS"/>
                        </a:rPr>
                        <a:t>In-store Display</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0.8</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47.18%</a:t>
                      </a:r>
                      <a:endParaRPr sz="1900">
                        <a:latin typeface="Trebuchet MS"/>
                        <a:ea typeface="Trebuchet MS"/>
                        <a:cs typeface="Trebuchet MS"/>
                        <a:sym typeface="Trebuchet MS"/>
                      </a:endParaRPr>
                    </a:p>
                  </a:txBody>
                  <a:tcPr marT="91425" marB="91425" marR="91425" marL="91425"/>
                </a:tc>
              </a:tr>
              <a:tr h="472400">
                <a:tc rowSpan="2">
                  <a:txBody>
                    <a:bodyPr/>
                    <a:lstStyle/>
                    <a:p>
                      <a:pPr indent="0" lvl="0" marL="0" rtl="0" algn="l">
                        <a:spcBef>
                          <a:spcPts val="0"/>
                        </a:spcBef>
                        <a:spcAft>
                          <a:spcPts val="0"/>
                        </a:spcAft>
                        <a:buNone/>
                      </a:pPr>
                      <a:r>
                        <a:rPr lang="bs-Latn-BA" sz="1900">
                          <a:latin typeface="Trebuchet MS"/>
                          <a:ea typeface="Trebuchet MS"/>
                          <a:cs typeface="Trebuchet MS"/>
                          <a:sym typeface="Trebuchet MS"/>
                        </a:rPr>
                        <a:t>Kids Cereal</a:t>
                      </a:r>
                      <a:endParaRPr sz="1900">
                        <a:latin typeface="Trebuchet MS"/>
                        <a:ea typeface="Trebuchet MS"/>
                        <a:cs typeface="Trebuchet MS"/>
                        <a:sym typeface="Trebuchet MS"/>
                      </a:endParaRPr>
                    </a:p>
                  </a:txBody>
                  <a:tcPr marT="91425" marB="91425" marR="91425" marL="91425"/>
                </a:tc>
                <a:tc rowSpan="2">
                  <a:txBody>
                    <a:bodyPr/>
                    <a:lstStyle/>
                    <a:p>
                      <a:pPr indent="0" lvl="0" marL="0" rtl="0" algn="l">
                        <a:spcBef>
                          <a:spcPts val="0"/>
                        </a:spcBef>
                        <a:spcAft>
                          <a:spcPts val="0"/>
                        </a:spcAft>
                        <a:buNone/>
                      </a:pPr>
                      <a:r>
                        <a:rPr lang="bs-Latn-BA" sz="1900">
                          <a:latin typeface="Trebuchet MS"/>
                          <a:ea typeface="Trebuchet MS"/>
                          <a:cs typeface="Trebuchet MS"/>
                          <a:sym typeface="Trebuchet MS"/>
                        </a:rPr>
                        <a:t>2.87</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No Specify</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0.6</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30.33%</a:t>
                      </a:r>
                      <a:endParaRPr sz="1900">
                        <a:latin typeface="Trebuchet MS"/>
                        <a:ea typeface="Trebuchet MS"/>
                        <a:cs typeface="Trebuchet MS"/>
                        <a:sym typeface="Trebuchet MS"/>
                      </a:endParaRPr>
                    </a:p>
                  </a:txBody>
                  <a:tcPr marT="91425" marB="91425" marR="91425" marL="91425"/>
                </a:tc>
              </a:tr>
              <a:tr h="472400">
                <a:tc vMerge="1"/>
                <a:tc vMerge="1"/>
                <a:tc>
                  <a:txBody>
                    <a:bodyPr/>
                    <a:lstStyle/>
                    <a:p>
                      <a:pPr indent="0" lvl="0" marL="0" rtl="0" algn="l">
                        <a:spcBef>
                          <a:spcPts val="0"/>
                        </a:spcBef>
                        <a:spcAft>
                          <a:spcPts val="0"/>
                        </a:spcAft>
                        <a:buNone/>
                      </a:pPr>
                      <a:r>
                        <a:rPr lang="bs-Latn-BA" sz="1900">
                          <a:latin typeface="Trebuchet MS"/>
                          <a:ea typeface="Trebuchet MS"/>
                          <a:cs typeface="Trebuchet MS"/>
                          <a:sym typeface="Trebuchet MS"/>
                        </a:rPr>
                        <a:t>In-store Featuring</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0.8</a:t>
                      </a:r>
                      <a:endParaRPr sz="1900">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bs-Latn-BA" sz="1900">
                          <a:latin typeface="Trebuchet MS"/>
                          <a:ea typeface="Trebuchet MS"/>
                          <a:cs typeface="Trebuchet MS"/>
                          <a:sym typeface="Trebuchet MS"/>
                        </a:rPr>
                        <a:t>13.71%</a:t>
                      </a:r>
                      <a:endParaRPr sz="1900">
                        <a:latin typeface="Trebuchet MS"/>
                        <a:ea typeface="Trebuchet MS"/>
                        <a:cs typeface="Trebuchet MS"/>
                        <a:sym typeface="Trebuchet MS"/>
                      </a:endParaRPr>
                    </a:p>
                  </a:txBody>
                  <a:tcPr marT="91425" marB="91425" marR="91425" marL="91425"/>
                </a:tc>
              </a:tr>
            </a:tbl>
          </a:graphicData>
        </a:graphic>
      </p:graphicFrame>
      <p:sp>
        <p:nvSpPr>
          <p:cNvPr id="361" name="Google Shape;361;p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Results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67" name="Google Shape;367;p44"/>
          <p:cNvSpPr txBox="1"/>
          <p:nvPr/>
        </p:nvSpPr>
        <p:spPr>
          <a:xfrm>
            <a:off x="543850" y="4267725"/>
            <a:ext cx="5357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Conclusion</a:t>
            </a:r>
            <a:endParaRPr b="1" sz="4400">
              <a:solidFill>
                <a:srgbClr val="D80641"/>
              </a:solidFill>
              <a:latin typeface="Trebuchet MS"/>
              <a:ea typeface="Trebuchet MS"/>
              <a:cs typeface="Trebuchet MS"/>
              <a:sym typeface="Trebuchet MS"/>
            </a:endParaRPr>
          </a:p>
        </p:txBody>
      </p:sp>
      <p:pic>
        <p:nvPicPr>
          <p:cNvPr id="368" name="Google Shape;368;p44"/>
          <p:cNvPicPr preferRelativeResize="0"/>
          <p:nvPr/>
        </p:nvPicPr>
        <p:blipFill>
          <a:blip r:embed="rId4">
            <a:alphaModFix/>
          </a:blip>
          <a:stretch>
            <a:fillRect/>
          </a:stretch>
        </p:blipFill>
        <p:spPr>
          <a:xfrm>
            <a:off x="2064525" y="1144125"/>
            <a:ext cx="2438400" cy="243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6858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Pricing Strategy</a:t>
            </a:r>
            <a:endParaRPr/>
          </a:p>
        </p:txBody>
      </p:sp>
      <p:grpSp>
        <p:nvGrpSpPr>
          <p:cNvPr id="374" name="Google Shape;374;p45"/>
          <p:cNvGrpSpPr/>
          <p:nvPr/>
        </p:nvGrpSpPr>
        <p:grpSpPr>
          <a:xfrm>
            <a:off x="1144075" y="2349325"/>
            <a:ext cx="1932000" cy="1899600"/>
            <a:chOff x="1577650" y="2157225"/>
            <a:chExt cx="1932000" cy="1899600"/>
          </a:xfrm>
        </p:grpSpPr>
        <p:sp>
          <p:nvSpPr>
            <p:cNvPr id="375" name="Google Shape;375;p45"/>
            <p:cNvSpPr/>
            <p:nvPr/>
          </p:nvSpPr>
          <p:spPr>
            <a:xfrm>
              <a:off x="1577650" y="2157225"/>
              <a:ext cx="1932000" cy="1899600"/>
            </a:xfrm>
            <a:prstGeom prst="ellipse">
              <a:avLst/>
            </a:prstGeom>
            <a:solidFill>
              <a:srgbClr val="D80641">
                <a:alpha val="15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45"/>
            <p:cNvPicPr preferRelativeResize="0"/>
            <p:nvPr/>
          </p:nvPicPr>
          <p:blipFill>
            <a:blip r:embed="rId3">
              <a:alphaModFix/>
            </a:blip>
            <a:stretch>
              <a:fillRect/>
            </a:stretch>
          </p:blipFill>
          <p:spPr>
            <a:xfrm>
              <a:off x="1852488" y="2339650"/>
              <a:ext cx="1382325" cy="1382325"/>
            </a:xfrm>
            <a:prstGeom prst="rect">
              <a:avLst/>
            </a:prstGeom>
            <a:noFill/>
            <a:ln>
              <a:noFill/>
            </a:ln>
          </p:spPr>
        </p:pic>
      </p:grpSp>
      <p:grpSp>
        <p:nvGrpSpPr>
          <p:cNvPr id="377" name="Google Shape;377;p45"/>
          <p:cNvGrpSpPr/>
          <p:nvPr/>
        </p:nvGrpSpPr>
        <p:grpSpPr>
          <a:xfrm>
            <a:off x="7879750" y="2279550"/>
            <a:ext cx="1932000" cy="1899600"/>
            <a:chOff x="5454225" y="2355750"/>
            <a:chExt cx="1932000" cy="1899600"/>
          </a:xfrm>
        </p:grpSpPr>
        <p:pic>
          <p:nvPicPr>
            <p:cNvPr id="378" name="Google Shape;378;p45"/>
            <p:cNvPicPr preferRelativeResize="0"/>
            <p:nvPr/>
          </p:nvPicPr>
          <p:blipFill>
            <a:blip r:embed="rId4">
              <a:alphaModFix/>
            </a:blip>
            <a:stretch>
              <a:fillRect/>
            </a:stretch>
          </p:blipFill>
          <p:spPr>
            <a:xfrm>
              <a:off x="5757375" y="2642700"/>
              <a:ext cx="1325700" cy="1325700"/>
            </a:xfrm>
            <a:prstGeom prst="rect">
              <a:avLst/>
            </a:prstGeom>
            <a:noFill/>
            <a:ln>
              <a:noFill/>
            </a:ln>
          </p:spPr>
        </p:pic>
        <p:sp>
          <p:nvSpPr>
            <p:cNvPr id="379" name="Google Shape;379;p45"/>
            <p:cNvSpPr/>
            <p:nvPr/>
          </p:nvSpPr>
          <p:spPr>
            <a:xfrm>
              <a:off x="5454225" y="2355750"/>
              <a:ext cx="1932000" cy="1899600"/>
            </a:xfrm>
            <a:prstGeom prst="ellipse">
              <a:avLst/>
            </a:prstGeom>
            <a:solidFill>
              <a:srgbClr val="D80641">
                <a:alpha val="15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5"/>
          <p:cNvSpPr/>
          <p:nvPr/>
        </p:nvSpPr>
        <p:spPr>
          <a:xfrm>
            <a:off x="3397875" y="3068400"/>
            <a:ext cx="1126800" cy="321900"/>
          </a:xfrm>
          <a:prstGeom prst="rightArrow">
            <a:avLst>
              <a:gd fmla="val 50000" name="adj1"/>
              <a:gd fmla="val 50000" name="adj2"/>
            </a:avLst>
          </a:prstGeom>
          <a:solidFill>
            <a:srgbClr val="D80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5"/>
          <p:cNvGrpSpPr/>
          <p:nvPr/>
        </p:nvGrpSpPr>
        <p:grpSpPr>
          <a:xfrm>
            <a:off x="5020625" y="2279550"/>
            <a:ext cx="1932000" cy="1899600"/>
            <a:chOff x="1577650" y="2157225"/>
            <a:chExt cx="1932000" cy="1899600"/>
          </a:xfrm>
        </p:grpSpPr>
        <p:sp>
          <p:nvSpPr>
            <p:cNvPr id="382" name="Google Shape;382;p45"/>
            <p:cNvSpPr/>
            <p:nvPr/>
          </p:nvSpPr>
          <p:spPr>
            <a:xfrm>
              <a:off x="1577650" y="2157225"/>
              <a:ext cx="1932000" cy="1899600"/>
            </a:xfrm>
            <a:prstGeom prst="ellipse">
              <a:avLst/>
            </a:prstGeom>
            <a:solidFill>
              <a:srgbClr val="D80641">
                <a:alpha val="15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45"/>
            <p:cNvPicPr preferRelativeResize="0"/>
            <p:nvPr/>
          </p:nvPicPr>
          <p:blipFill>
            <a:blip r:embed="rId3">
              <a:alphaModFix/>
            </a:blip>
            <a:stretch>
              <a:fillRect/>
            </a:stretch>
          </p:blipFill>
          <p:spPr>
            <a:xfrm>
              <a:off x="1852488" y="2339650"/>
              <a:ext cx="1382325" cy="1382325"/>
            </a:xfrm>
            <a:prstGeom prst="rect">
              <a:avLst/>
            </a:prstGeom>
            <a:noFill/>
            <a:ln>
              <a:noFill/>
            </a:ln>
          </p:spPr>
        </p:pic>
      </p:grpSp>
      <p:sp>
        <p:nvSpPr>
          <p:cNvPr id="384" name="Google Shape;384;p45"/>
          <p:cNvSpPr/>
          <p:nvPr/>
        </p:nvSpPr>
        <p:spPr>
          <a:xfrm>
            <a:off x="7207875" y="2982550"/>
            <a:ext cx="407700" cy="364800"/>
          </a:xfrm>
          <a:prstGeom prst="mathPlus">
            <a:avLst>
              <a:gd fmla="val 23520" name="adj1"/>
            </a:avLst>
          </a:prstGeom>
          <a:solidFill>
            <a:srgbClr val="D80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txBox="1"/>
          <p:nvPr/>
        </p:nvSpPr>
        <p:spPr>
          <a:xfrm>
            <a:off x="1084525" y="4334775"/>
            <a:ext cx="2051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2000">
                <a:solidFill>
                  <a:srgbClr val="D80641"/>
                </a:solidFill>
                <a:latin typeface="Trebuchet MS"/>
                <a:ea typeface="Trebuchet MS"/>
                <a:cs typeface="Trebuchet MS"/>
                <a:sym typeface="Trebuchet MS"/>
              </a:rPr>
              <a:t>Competitive </a:t>
            </a:r>
            <a:endParaRPr sz="2000">
              <a:solidFill>
                <a:srgbClr val="D80641"/>
              </a:solidFill>
              <a:latin typeface="Trebuchet MS"/>
              <a:ea typeface="Trebuchet MS"/>
              <a:cs typeface="Trebuchet MS"/>
              <a:sym typeface="Trebuchet MS"/>
            </a:endParaRPr>
          </a:p>
          <a:p>
            <a:pPr indent="0" lvl="0" marL="0" rtl="0" algn="ctr">
              <a:spcBef>
                <a:spcPts val="0"/>
              </a:spcBef>
              <a:spcAft>
                <a:spcPts val="0"/>
              </a:spcAft>
              <a:buNone/>
            </a:pPr>
            <a:r>
              <a:rPr lang="bs-Latn-BA" sz="2000">
                <a:solidFill>
                  <a:srgbClr val="D80641"/>
                </a:solidFill>
                <a:latin typeface="Trebuchet MS"/>
                <a:ea typeface="Trebuchet MS"/>
                <a:cs typeface="Trebuchet MS"/>
                <a:sym typeface="Trebuchet MS"/>
              </a:rPr>
              <a:t>Pricing</a:t>
            </a:r>
            <a:endParaRPr sz="2000"/>
          </a:p>
        </p:txBody>
      </p:sp>
      <p:sp>
        <p:nvSpPr>
          <p:cNvPr id="386" name="Google Shape;386;p45"/>
          <p:cNvSpPr txBox="1"/>
          <p:nvPr/>
        </p:nvSpPr>
        <p:spPr>
          <a:xfrm>
            <a:off x="4961075" y="4334775"/>
            <a:ext cx="2051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2000">
                <a:solidFill>
                  <a:srgbClr val="D80641"/>
                </a:solidFill>
                <a:latin typeface="Trebuchet MS"/>
                <a:ea typeface="Trebuchet MS"/>
                <a:cs typeface="Trebuchet MS"/>
                <a:sym typeface="Trebuchet MS"/>
              </a:rPr>
              <a:t>Competitive </a:t>
            </a:r>
            <a:endParaRPr sz="2000">
              <a:solidFill>
                <a:srgbClr val="D80641"/>
              </a:solidFill>
              <a:latin typeface="Trebuchet MS"/>
              <a:ea typeface="Trebuchet MS"/>
              <a:cs typeface="Trebuchet MS"/>
              <a:sym typeface="Trebuchet MS"/>
            </a:endParaRPr>
          </a:p>
          <a:p>
            <a:pPr indent="0" lvl="0" marL="0" rtl="0" algn="ctr">
              <a:spcBef>
                <a:spcPts val="0"/>
              </a:spcBef>
              <a:spcAft>
                <a:spcPts val="0"/>
              </a:spcAft>
              <a:buNone/>
            </a:pPr>
            <a:r>
              <a:rPr lang="bs-Latn-BA" sz="2000">
                <a:solidFill>
                  <a:srgbClr val="D80641"/>
                </a:solidFill>
                <a:latin typeface="Trebuchet MS"/>
                <a:ea typeface="Trebuchet MS"/>
                <a:cs typeface="Trebuchet MS"/>
                <a:sym typeface="Trebuchet MS"/>
              </a:rPr>
              <a:t>Pricing</a:t>
            </a:r>
            <a:endParaRPr sz="2000"/>
          </a:p>
        </p:txBody>
      </p:sp>
      <p:sp>
        <p:nvSpPr>
          <p:cNvPr id="387" name="Google Shape;387;p45"/>
          <p:cNvSpPr txBox="1"/>
          <p:nvPr/>
        </p:nvSpPr>
        <p:spPr>
          <a:xfrm>
            <a:off x="7820200" y="4334775"/>
            <a:ext cx="2051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000">
                <a:solidFill>
                  <a:srgbClr val="D80641"/>
                </a:solidFill>
                <a:latin typeface="Trebuchet MS"/>
                <a:ea typeface="Trebuchet MS"/>
                <a:cs typeface="Trebuchet MS"/>
                <a:sym typeface="Trebuchet MS"/>
              </a:rPr>
              <a:t>Value</a:t>
            </a:r>
            <a:r>
              <a:rPr b="1" lang="bs-Latn-BA" sz="2000">
                <a:solidFill>
                  <a:srgbClr val="D80641"/>
                </a:solidFill>
                <a:latin typeface="Trebuchet MS"/>
                <a:ea typeface="Trebuchet MS"/>
                <a:cs typeface="Trebuchet MS"/>
                <a:sym typeface="Trebuchet MS"/>
              </a:rPr>
              <a:t> </a:t>
            </a:r>
            <a:endParaRPr b="1" sz="2000">
              <a:solidFill>
                <a:srgbClr val="D80641"/>
              </a:solidFill>
              <a:latin typeface="Trebuchet MS"/>
              <a:ea typeface="Trebuchet MS"/>
              <a:cs typeface="Trebuchet MS"/>
              <a:sym typeface="Trebuchet MS"/>
            </a:endParaRPr>
          </a:p>
          <a:p>
            <a:pPr indent="0" lvl="0" marL="0" rtl="0" algn="ctr">
              <a:spcBef>
                <a:spcPts val="0"/>
              </a:spcBef>
              <a:spcAft>
                <a:spcPts val="0"/>
              </a:spcAft>
              <a:buNone/>
            </a:pPr>
            <a:r>
              <a:rPr b="1" lang="bs-Latn-BA" sz="2000">
                <a:solidFill>
                  <a:srgbClr val="D80641"/>
                </a:solidFill>
                <a:latin typeface="Trebuchet MS"/>
                <a:ea typeface="Trebuchet MS"/>
                <a:cs typeface="Trebuchet MS"/>
                <a:sym typeface="Trebuchet MS"/>
              </a:rPr>
              <a:t>Pricing</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6858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Pricing Strategy</a:t>
            </a:r>
            <a:endParaRPr/>
          </a:p>
        </p:txBody>
      </p:sp>
      <p:pic>
        <p:nvPicPr>
          <p:cNvPr id="393" name="Google Shape;393;p46"/>
          <p:cNvPicPr preferRelativeResize="0"/>
          <p:nvPr/>
        </p:nvPicPr>
        <p:blipFill>
          <a:blip r:embed="rId3">
            <a:alphaModFix/>
          </a:blip>
          <a:stretch>
            <a:fillRect/>
          </a:stretch>
        </p:blipFill>
        <p:spPr>
          <a:xfrm>
            <a:off x="2058550" y="1122299"/>
            <a:ext cx="1563750" cy="2227451"/>
          </a:xfrm>
          <a:prstGeom prst="rect">
            <a:avLst/>
          </a:prstGeom>
          <a:noFill/>
          <a:ln>
            <a:noFill/>
          </a:ln>
        </p:spPr>
      </p:pic>
      <p:pic>
        <p:nvPicPr>
          <p:cNvPr id="394" name="Google Shape;394;p46"/>
          <p:cNvPicPr preferRelativeResize="0"/>
          <p:nvPr/>
        </p:nvPicPr>
        <p:blipFill>
          <a:blip r:embed="rId4">
            <a:alphaModFix/>
          </a:blip>
          <a:stretch>
            <a:fillRect/>
          </a:stretch>
        </p:blipFill>
        <p:spPr>
          <a:xfrm>
            <a:off x="1909125" y="3393625"/>
            <a:ext cx="1862600" cy="2139700"/>
          </a:xfrm>
          <a:prstGeom prst="rect">
            <a:avLst/>
          </a:prstGeom>
          <a:noFill/>
          <a:ln>
            <a:noFill/>
          </a:ln>
        </p:spPr>
      </p:pic>
      <p:grpSp>
        <p:nvGrpSpPr>
          <p:cNvPr id="395" name="Google Shape;395;p46"/>
          <p:cNvGrpSpPr/>
          <p:nvPr/>
        </p:nvGrpSpPr>
        <p:grpSpPr>
          <a:xfrm>
            <a:off x="3977150" y="1802368"/>
            <a:ext cx="1504803" cy="1482900"/>
            <a:chOff x="3979550" y="1954168"/>
            <a:chExt cx="1504803" cy="1482900"/>
          </a:xfrm>
        </p:grpSpPr>
        <p:pic>
          <p:nvPicPr>
            <p:cNvPr id="396" name="Google Shape;396;p46"/>
            <p:cNvPicPr preferRelativeResize="0"/>
            <p:nvPr/>
          </p:nvPicPr>
          <p:blipFill>
            <a:blip r:embed="rId5">
              <a:alphaModFix/>
            </a:blip>
            <a:stretch>
              <a:fillRect/>
            </a:stretch>
          </p:blipFill>
          <p:spPr>
            <a:xfrm>
              <a:off x="4158654" y="1954175"/>
              <a:ext cx="1325700" cy="1325700"/>
            </a:xfrm>
            <a:prstGeom prst="rect">
              <a:avLst/>
            </a:prstGeom>
            <a:noFill/>
            <a:ln>
              <a:noFill/>
            </a:ln>
          </p:spPr>
        </p:pic>
        <p:sp>
          <p:nvSpPr>
            <p:cNvPr id="397" name="Google Shape;397;p46"/>
            <p:cNvSpPr txBox="1"/>
            <p:nvPr/>
          </p:nvSpPr>
          <p:spPr>
            <a:xfrm rot="-2700000">
              <a:off x="3949476" y="2418573"/>
              <a:ext cx="1543048" cy="5540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400">
                  <a:solidFill>
                    <a:srgbClr val="D80641"/>
                  </a:solidFill>
                  <a:latin typeface="Trebuchet MS"/>
                  <a:ea typeface="Trebuchet MS"/>
                  <a:cs typeface="Trebuchet MS"/>
                  <a:sym typeface="Trebuchet MS"/>
                </a:rPr>
                <a:t>$3.53</a:t>
              </a:r>
              <a:endParaRPr b="1" sz="2400">
                <a:solidFill>
                  <a:srgbClr val="D80641"/>
                </a:solidFill>
                <a:latin typeface="Trebuchet MS"/>
                <a:ea typeface="Trebuchet MS"/>
                <a:cs typeface="Trebuchet MS"/>
                <a:sym typeface="Trebuchet MS"/>
              </a:endParaRPr>
            </a:p>
          </p:txBody>
        </p:sp>
      </p:grpSp>
      <p:grpSp>
        <p:nvGrpSpPr>
          <p:cNvPr id="398" name="Google Shape;398;p46"/>
          <p:cNvGrpSpPr/>
          <p:nvPr/>
        </p:nvGrpSpPr>
        <p:grpSpPr>
          <a:xfrm>
            <a:off x="3988100" y="3722018"/>
            <a:ext cx="1482903" cy="1482900"/>
            <a:chOff x="3911900" y="4008093"/>
            <a:chExt cx="1482903" cy="1482900"/>
          </a:xfrm>
        </p:grpSpPr>
        <p:pic>
          <p:nvPicPr>
            <p:cNvPr id="399" name="Google Shape;399;p46"/>
            <p:cNvPicPr preferRelativeResize="0"/>
            <p:nvPr/>
          </p:nvPicPr>
          <p:blipFill>
            <a:blip r:embed="rId5">
              <a:alphaModFix/>
            </a:blip>
            <a:stretch>
              <a:fillRect/>
            </a:stretch>
          </p:blipFill>
          <p:spPr>
            <a:xfrm>
              <a:off x="4069104" y="4008100"/>
              <a:ext cx="1325700" cy="1325700"/>
            </a:xfrm>
            <a:prstGeom prst="rect">
              <a:avLst/>
            </a:prstGeom>
            <a:noFill/>
            <a:ln>
              <a:noFill/>
            </a:ln>
          </p:spPr>
        </p:pic>
        <p:sp>
          <p:nvSpPr>
            <p:cNvPr id="400" name="Google Shape;400;p46"/>
            <p:cNvSpPr txBox="1"/>
            <p:nvPr/>
          </p:nvSpPr>
          <p:spPr>
            <a:xfrm rot="-2700000">
              <a:off x="3881826" y="4472498"/>
              <a:ext cx="1543048" cy="5540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400">
                  <a:solidFill>
                    <a:srgbClr val="D80641"/>
                  </a:solidFill>
                  <a:latin typeface="Trebuchet MS"/>
                  <a:ea typeface="Trebuchet MS"/>
                  <a:cs typeface="Trebuchet MS"/>
                  <a:sym typeface="Trebuchet MS"/>
                </a:rPr>
                <a:t>$2.87</a:t>
              </a:r>
              <a:endParaRPr b="1" sz="2400">
                <a:solidFill>
                  <a:srgbClr val="D80641"/>
                </a:solidFill>
                <a:latin typeface="Trebuchet MS"/>
                <a:ea typeface="Trebuchet MS"/>
                <a:cs typeface="Trebuchet MS"/>
                <a:sym typeface="Trebuchet MS"/>
              </a:endParaRPr>
            </a:p>
          </p:txBody>
        </p:sp>
      </p:grpSp>
      <p:sp>
        <p:nvSpPr>
          <p:cNvPr id="401" name="Google Shape;401;p46"/>
          <p:cNvSpPr txBox="1"/>
          <p:nvPr/>
        </p:nvSpPr>
        <p:spPr>
          <a:xfrm>
            <a:off x="666850" y="1926725"/>
            <a:ext cx="1349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400">
                <a:solidFill>
                  <a:schemeClr val="dk1"/>
                </a:solidFill>
                <a:latin typeface="Trebuchet MS"/>
                <a:ea typeface="Trebuchet MS"/>
                <a:cs typeface="Trebuchet MS"/>
                <a:sym typeface="Trebuchet MS"/>
              </a:rPr>
              <a:t>Family Cereal</a:t>
            </a:r>
            <a:endParaRPr sz="2400">
              <a:solidFill>
                <a:schemeClr val="dk1"/>
              </a:solidFill>
            </a:endParaRPr>
          </a:p>
        </p:txBody>
      </p:sp>
      <p:sp>
        <p:nvSpPr>
          <p:cNvPr id="402" name="Google Shape;402;p46"/>
          <p:cNvSpPr txBox="1"/>
          <p:nvPr/>
        </p:nvSpPr>
        <p:spPr>
          <a:xfrm>
            <a:off x="666850" y="4001775"/>
            <a:ext cx="1349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400">
                <a:solidFill>
                  <a:schemeClr val="dk1"/>
                </a:solidFill>
                <a:latin typeface="Trebuchet MS"/>
                <a:ea typeface="Trebuchet MS"/>
                <a:cs typeface="Trebuchet MS"/>
                <a:sym typeface="Trebuchet MS"/>
              </a:rPr>
              <a:t>Kids</a:t>
            </a:r>
            <a:r>
              <a:rPr b="1" lang="bs-Latn-BA" sz="2400">
                <a:solidFill>
                  <a:schemeClr val="dk1"/>
                </a:solidFill>
                <a:latin typeface="Trebuchet MS"/>
                <a:ea typeface="Trebuchet MS"/>
                <a:cs typeface="Trebuchet MS"/>
                <a:sym typeface="Trebuchet MS"/>
              </a:rPr>
              <a:t> Cereal</a:t>
            </a:r>
            <a:endParaRPr sz="2400">
              <a:solidFill>
                <a:schemeClr val="dk1"/>
              </a:solidFill>
            </a:endParaRPr>
          </a:p>
        </p:txBody>
      </p:sp>
      <p:grpSp>
        <p:nvGrpSpPr>
          <p:cNvPr id="403" name="Google Shape;403;p46"/>
          <p:cNvGrpSpPr/>
          <p:nvPr/>
        </p:nvGrpSpPr>
        <p:grpSpPr>
          <a:xfrm>
            <a:off x="5560275" y="1636018"/>
            <a:ext cx="1504803" cy="1482900"/>
            <a:chOff x="3979550" y="1954168"/>
            <a:chExt cx="1504803" cy="1482900"/>
          </a:xfrm>
        </p:grpSpPr>
        <p:pic>
          <p:nvPicPr>
            <p:cNvPr id="404" name="Google Shape;404;p46"/>
            <p:cNvPicPr preferRelativeResize="0"/>
            <p:nvPr/>
          </p:nvPicPr>
          <p:blipFill>
            <a:blip r:embed="rId5">
              <a:alphaModFix/>
            </a:blip>
            <a:stretch>
              <a:fillRect/>
            </a:stretch>
          </p:blipFill>
          <p:spPr>
            <a:xfrm>
              <a:off x="4158654" y="1954175"/>
              <a:ext cx="1325700" cy="1325700"/>
            </a:xfrm>
            <a:prstGeom prst="rect">
              <a:avLst/>
            </a:prstGeom>
            <a:noFill/>
            <a:ln>
              <a:noFill/>
            </a:ln>
          </p:spPr>
        </p:pic>
        <p:sp>
          <p:nvSpPr>
            <p:cNvPr id="405" name="Google Shape;405;p46"/>
            <p:cNvSpPr txBox="1"/>
            <p:nvPr/>
          </p:nvSpPr>
          <p:spPr>
            <a:xfrm rot="-2700000">
              <a:off x="3949476" y="2418573"/>
              <a:ext cx="1543048" cy="5540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400">
                  <a:solidFill>
                    <a:srgbClr val="D80641"/>
                  </a:solidFill>
                  <a:latin typeface="Trebuchet MS"/>
                  <a:ea typeface="Trebuchet MS"/>
                  <a:cs typeface="Trebuchet MS"/>
                  <a:sym typeface="Trebuchet MS"/>
                </a:rPr>
                <a:t>$3.49</a:t>
              </a:r>
              <a:endParaRPr b="1" sz="2400">
                <a:solidFill>
                  <a:srgbClr val="D80641"/>
                </a:solidFill>
                <a:latin typeface="Trebuchet MS"/>
                <a:ea typeface="Trebuchet MS"/>
                <a:cs typeface="Trebuchet MS"/>
                <a:sym typeface="Trebuchet MS"/>
              </a:endParaRPr>
            </a:p>
          </p:txBody>
        </p:sp>
      </p:grpSp>
      <p:grpSp>
        <p:nvGrpSpPr>
          <p:cNvPr id="406" name="Google Shape;406;p46"/>
          <p:cNvGrpSpPr/>
          <p:nvPr/>
        </p:nvGrpSpPr>
        <p:grpSpPr>
          <a:xfrm>
            <a:off x="5560275" y="3722018"/>
            <a:ext cx="1504803" cy="1482900"/>
            <a:chOff x="3979550" y="1954168"/>
            <a:chExt cx="1504803" cy="1482900"/>
          </a:xfrm>
        </p:grpSpPr>
        <p:pic>
          <p:nvPicPr>
            <p:cNvPr id="407" name="Google Shape;407;p46"/>
            <p:cNvPicPr preferRelativeResize="0"/>
            <p:nvPr/>
          </p:nvPicPr>
          <p:blipFill>
            <a:blip r:embed="rId5">
              <a:alphaModFix/>
            </a:blip>
            <a:stretch>
              <a:fillRect/>
            </a:stretch>
          </p:blipFill>
          <p:spPr>
            <a:xfrm>
              <a:off x="4158654" y="1954175"/>
              <a:ext cx="1325700" cy="1325700"/>
            </a:xfrm>
            <a:prstGeom prst="rect">
              <a:avLst/>
            </a:prstGeom>
            <a:noFill/>
            <a:ln>
              <a:noFill/>
            </a:ln>
          </p:spPr>
        </p:pic>
        <p:sp>
          <p:nvSpPr>
            <p:cNvPr id="408" name="Google Shape;408;p46"/>
            <p:cNvSpPr txBox="1"/>
            <p:nvPr/>
          </p:nvSpPr>
          <p:spPr>
            <a:xfrm rot="-2700000">
              <a:off x="3949476" y="2418573"/>
              <a:ext cx="1543048" cy="5540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2400">
                  <a:solidFill>
                    <a:srgbClr val="D80641"/>
                  </a:solidFill>
                  <a:latin typeface="Trebuchet MS"/>
                  <a:ea typeface="Trebuchet MS"/>
                  <a:cs typeface="Trebuchet MS"/>
                  <a:sym typeface="Trebuchet MS"/>
                </a:rPr>
                <a:t>$2.89</a:t>
              </a:r>
              <a:endParaRPr b="1" sz="2400">
                <a:solidFill>
                  <a:srgbClr val="D80641"/>
                </a:solidFill>
                <a:latin typeface="Trebuchet MS"/>
                <a:ea typeface="Trebuchet MS"/>
                <a:cs typeface="Trebuchet MS"/>
                <a:sym typeface="Trebuchet MS"/>
              </a:endParaRPr>
            </a:p>
          </p:txBody>
        </p:sp>
      </p:grpSp>
      <p:cxnSp>
        <p:nvCxnSpPr>
          <p:cNvPr id="409" name="Google Shape;409;p46"/>
          <p:cNvCxnSpPr/>
          <p:nvPr/>
        </p:nvCxnSpPr>
        <p:spPr>
          <a:xfrm flipH="1" rot="10800000">
            <a:off x="591925" y="3382600"/>
            <a:ext cx="10073100" cy="33000"/>
          </a:xfrm>
          <a:prstGeom prst="straightConnector1">
            <a:avLst/>
          </a:prstGeom>
          <a:noFill/>
          <a:ln cap="flat" cmpd="sng" w="19050">
            <a:solidFill>
              <a:schemeClr val="dk2"/>
            </a:solidFill>
            <a:prstDash val="solid"/>
            <a:round/>
            <a:headEnd len="med" w="med" type="none"/>
            <a:tailEnd len="med" w="med" type="none"/>
          </a:ln>
        </p:spPr>
      </p:cxnSp>
      <p:sp>
        <p:nvSpPr>
          <p:cNvPr id="410" name="Google Shape;410;p46"/>
          <p:cNvSpPr/>
          <p:nvPr/>
        </p:nvSpPr>
        <p:spPr>
          <a:xfrm>
            <a:off x="4147575" y="1686663"/>
            <a:ext cx="1192200" cy="1623900"/>
          </a:xfrm>
          <a:prstGeom prst="mathMultiply">
            <a:avLst>
              <a:gd fmla="val 6860" name="adj1"/>
            </a:avLst>
          </a:prstGeom>
          <a:solidFill>
            <a:srgbClr val="D80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p:nvPr/>
        </p:nvSpPr>
        <p:spPr>
          <a:xfrm>
            <a:off x="4147575" y="3640013"/>
            <a:ext cx="1192200" cy="1623900"/>
          </a:xfrm>
          <a:prstGeom prst="mathMultiply">
            <a:avLst>
              <a:gd fmla="val 6860" name="adj1"/>
            </a:avLst>
          </a:prstGeom>
          <a:solidFill>
            <a:srgbClr val="D80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6"/>
          <p:cNvSpPr txBox="1"/>
          <p:nvPr/>
        </p:nvSpPr>
        <p:spPr>
          <a:xfrm>
            <a:off x="7852200" y="3415600"/>
            <a:ext cx="215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1800">
                <a:solidFill>
                  <a:srgbClr val="D80641"/>
                </a:solidFill>
                <a:latin typeface="Trebuchet MS"/>
                <a:ea typeface="Trebuchet MS"/>
                <a:cs typeface="Trebuchet MS"/>
                <a:sym typeface="Trebuchet MS"/>
              </a:rPr>
              <a:t>In-store Featuring</a:t>
            </a:r>
            <a:endParaRPr sz="1800"/>
          </a:p>
        </p:txBody>
      </p:sp>
      <p:pic>
        <p:nvPicPr>
          <p:cNvPr id="413" name="Google Shape;413;p46"/>
          <p:cNvPicPr preferRelativeResize="0"/>
          <p:nvPr/>
        </p:nvPicPr>
        <p:blipFill>
          <a:blip r:embed="rId6">
            <a:alphaModFix/>
          </a:blip>
          <a:stretch>
            <a:fillRect/>
          </a:stretch>
        </p:blipFill>
        <p:spPr>
          <a:xfrm>
            <a:off x="7355053" y="1004850"/>
            <a:ext cx="2978806" cy="2302325"/>
          </a:xfrm>
          <a:prstGeom prst="rect">
            <a:avLst/>
          </a:prstGeom>
          <a:noFill/>
          <a:ln>
            <a:noFill/>
          </a:ln>
        </p:spPr>
      </p:pic>
      <p:sp>
        <p:nvSpPr>
          <p:cNvPr id="414" name="Google Shape;414;p46"/>
          <p:cNvSpPr txBox="1"/>
          <p:nvPr/>
        </p:nvSpPr>
        <p:spPr>
          <a:xfrm>
            <a:off x="7853700" y="568525"/>
            <a:ext cx="198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1800">
                <a:solidFill>
                  <a:srgbClr val="D80641"/>
                </a:solidFill>
                <a:latin typeface="Trebuchet MS"/>
                <a:ea typeface="Trebuchet MS"/>
                <a:cs typeface="Trebuchet MS"/>
                <a:sym typeface="Trebuchet MS"/>
              </a:rPr>
              <a:t>In-store Display</a:t>
            </a:r>
            <a:endParaRPr sz="1800"/>
          </a:p>
        </p:txBody>
      </p:sp>
      <p:pic>
        <p:nvPicPr>
          <p:cNvPr id="415" name="Google Shape;415;p46"/>
          <p:cNvPicPr preferRelativeResize="0"/>
          <p:nvPr/>
        </p:nvPicPr>
        <p:blipFill>
          <a:blip r:embed="rId7">
            <a:alphaModFix/>
          </a:blip>
          <a:stretch>
            <a:fillRect/>
          </a:stretch>
        </p:blipFill>
        <p:spPr>
          <a:xfrm>
            <a:off x="7576079" y="3812900"/>
            <a:ext cx="2705635" cy="1903350"/>
          </a:xfrm>
          <a:prstGeom prst="rect">
            <a:avLst/>
          </a:prstGeom>
          <a:noFill/>
          <a:ln>
            <a:noFill/>
          </a:ln>
        </p:spPr>
      </p:pic>
      <p:sp>
        <p:nvSpPr>
          <p:cNvPr id="416" name="Google Shape;416;p46"/>
          <p:cNvSpPr/>
          <p:nvPr/>
        </p:nvSpPr>
        <p:spPr>
          <a:xfrm>
            <a:off x="7576075" y="4199025"/>
            <a:ext cx="966900" cy="802200"/>
          </a:xfrm>
          <a:prstGeom prst="rect">
            <a:avLst/>
          </a:prstGeom>
          <a:noFill/>
          <a:ln cap="flat" cmpd="sng" w="19050">
            <a:solidFill>
              <a:srgbClr val="D806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bs-Latn-BA"/>
              <a:t>What can be Done Better?</a:t>
            </a:r>
            <a:endParaRPr/>
          </a:p>
        </p:txBody>
      </p:sp>
      <p:sp>
        <p:nvSpPr>
          <p:cNvPr id="422" name="Google Shape;422;p47"/>
          <p:cNvSpPr txBox="1"/>
          <p:nvPr/>
        </p:nvSpPr>
        <p:spPr>
          <a:xfrm>
            <a:off x="997950" y="1786550"/>
            <a:ext cx="9594900" cy="1954800"/>
          </a:xfrm>
          <a:prstGeom prst="rect">
            <a:avLst/>
          </a:prstGeom>
          <a:noFill/>
          <a:ln>
            <a:noFill/>
          </a:ln>
        </p:spPr>
        <p:txBody>
          <a:bodyPr anchorCtr="0" anchor="t" bIns="91425" lIns="91425" spcFirstLastPara="1" rIns="91425" wrap="square" tIns="91425">
            <a:spAutoFit/>
          </a:bodyPr>
          <a:lstStyle/>
          <a:p>
            <a:pPr indent="-374650" lvl="0" marL="457200" rtl="0" algn="l">
              <a:lnSpc>
                <a:spcPct val="200000"/>
              </a:lnSpc>
              <a:spcBef>
                <a:spcPts val="0"/>
              </a:spcBef>
              <a:spcAft>
                <a:spcPts val="0"/>
              </a:spcAft>
              <a:buClr>
                <a:schemeClr val="dk1"/>
              </a:buClr>
              <a:buSzPts val="2300"/>
              <a:buFont typeface="Trebuchet MS"/>
              <a:buChar char="-"/>
            </a:pPr>
            <a:r>
              <a:rPr b="1" lang="bs-Latn-BA" sz="2300">
                <a:solidFill>
                  <a:schemeClr val="dk1"/>
                </a:solidFill>
                <a:latin typeface="Trebuchet MS"/>
                <a:ea typeface="Trebuchet MS"/>
                <a:cs typeface="Trebuchet MS"/>
                <a:sym typeface="Trebuchet MS"/>
              </a:rPr>
              <a:t>Short-term v.s Long-term</a:t>
            </a:r>
            <a:endParaRPr b="1" sz="2300">
              <a:solidFill>
                <a:schemeClr val="dk1"/>
              </a:solidFill>
              <a:latin typeface="Trebuchet MS"/>
              <a:ea typeface="Trebuchet MS"/>
              <a:cs typeface="Trebuchet MS"/>
              <a:sym typeface="Trebuchet MS"/>
            </a:endParaRPr>
          </a:p>
          <a:p>
            <a:pPr indent="-374650" lvl="0" marL="457200" rtl="0" algn="l">
              <a:lnSpc>
                <a:spcPct val="200000"/>
              </a:lnSpc>
              <a:spcBef>
                <a:spcPts val="0"/>
              </a:spcBef>
              <a:spcAft>
                <a:spcPts val="0"/>
              </a:spcAft>
              <a:buClr>
                <a:schemeClr val="dk1"/>
              </a:buClr>
              <a:buSzPts val="2300"/>
              <a:buFont typeface="Trebuchet MS"/>
              <a:buChar char="-"/>
            </a:pPr>
            <a:r>
              <a:rPr b="1" lang="bs-Latn-BA" sz="2300">
                <a:solidFill>
                  <a:schemeClr val="dk1"/>
                </a:solidFill>
                <a:latin typeface="Trebuchet MS"/>
                <a:ea typeface="Trebuchet MS"/>
                <a:cs typeface="Trebuchet MS"/>
                <a:sym typeface="Trebuchet MS"/>
              </a:rPr>
              <a:t>Solid cost assumptions &amp; additional marketing expense</a:t>
            </a:r>
            <a:endParaRPr b="1" sz="2300">
              <a:solidFill>
                <a:schemeClr val="dk1"/>
              </a:solidFill>
              <a:latin typeface="Trebuchet MS"/>
              <a:ea typeface="Trebuchet MS"/>
              <a:cs typeface="Trebuchet MS"/>
              <a:sym typeface="Trebuchet MS"/>
            </a:endParaRPr>
          </a:p>
          <a:p>
            <a:pPr indent="-374650" lvl="0" marL="457200" rtl="0" algn="l">
              <a:lnSpc>
                <a:spcPct val="200000"/>
              </a:lnSpc>
              <a:spcBef>
                <a:spcPts val="0"/>
              </a:spcBef>
              <a:spcAft>
                <a:spcPts val="0"/>
              </a:spcAft>
              <a:buClr>
                <a:schemeClr val="dk1"/>
              </a:buClr>
              <a:buSzPts val="2300"/>
              <a:buFont typeface="Trebuchet MS"/>
              <a:buChar char="-"/>
            </a:pPr>
            <a:r>
              <a:rPr b="1" lang="bs-Latn-BA" sz="2300">
                <a:solidFill>
                  <a:schemeClr val="dk1"/>
                </a:solidFill>
                <a:latin typeface="Trebuchet MS"/>
                <a:ea typeface="Trebuchet MS"/>
                <a:cs typeface="Trebuchet MS"/>
                <a:sym typeface="Trebuchet MS"/>
              </a:rPr>
              <a:t>Model Comparison (e.g. Neural Network, Random Forest)</a:t>
            </a:r>
            <a:endParaRPr b="1" sz="2300">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1000"/>
                                        <p:tgtEl>
                                          <p:spTgt spid="4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Effect filter="fade" transition="in">
                                      <p:cBhvr>
                                        <p:cTn dur="1000"/>
                                        <p:tgtEl>
                                          <p:spTgt spid="4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animEffect filter="fade" transition="in">
                                      <p:cBhvr>
                                        <p:cTn dur="1000"/>
                                        <p:tgtEl>
                                          <p:spTgt spid="4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428" name="Google Shape;428;p48"/>
          <p:cNvSpPr txBox="1"/>
          <p:nvPr>
            <p:ph idx="4294967295" type="title"/>
          </p:nvPr>
        </p:nvSpPr>
        <p:spPr>
          <a:xfrm>
            <a:off x="-1613100" y="5279675"/>
            <a:ext cx="72981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D80641"/>
              </a:buClr>
              <a:buSzPts val="4400"/>
              <a:buFont typeface="Trebuchet MS"/>
              <a:buNone/>
            </a:pPr>
            <a:r>
              <a:rPr lang="bs-Latn-BA"/>
              <a:t>Thank you!</a:t>
            </a:r>
            <a:endParaRPr/>
          </a:p>
        </p:txBody>
      </p:sp>
      <p:pic>
        <p:nvPicPr>
          <p:cNvPr id="429" name="Google Shape;429;p48"/>
          <p:cNvPicPr preferRelativeResize="0"/>
          <p:nvPr/>
        </p:nvPicPr>
        <p:blipFill>
          <a:blip r:embed="rId4">
            <a:alphaModFix amt="37000"/>
          </a:blip>
          <a:stretch>
            <a:fillRect/>
          </a:stretch>
        </p:blipFill>
        <p:spPr>
          <a:xfrm>
            <a:off x="453738" y="1441375"/>
            <a:ext cx="5509625" cy="369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99" name="Google Shape;99;p14"/>
          <p:cNvSpPr txBox="1"/>
          <p:nvPr/>
        </p:nvSpPr>
        <p:spPr>
          <a:xfrm>
            <a:off x="543850" y="4267725"/>
            <a:ext cx="53571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Exploratory </a:t>
            </a:r>
            <a:endParaRPr b="1" sz="4400">
              <a:solidFill>
                <a:srgbClr val="D80641"/>
              </a:solidFill>
              <a:latin typeface="Trebuchet MS"/>
              <a:ea typeface="Trebuchet MS"/>
              <a:cs typeface="Trebuchet MS"/>
              <a:sym typeface="Trebuchet MS"/>
            </a:endParaRPr>
          </a:p>
          <a:p>
            <a:pPr indent="0" lvl="0" marL="0" rtl="0" algn="ctr">
              <a:spcBef>
                <a:spcPts val="0"/>
              </a:spcBef>
              <a:spcAft>
                <a:spcPts val="0"/>
              </a:spcAft>
              <a:buNone/>
            </a:pPr>
            <a:r>
              <a:rPr b="1" lang="bs-Latn-BA" sz="4400">
                <a:solidFill>
                  <a:srgbClr val="D80641"/>
                </a:solidFill>
                <a:latin typeface="Trebuchet MS"/>
                <a:ea typeface="Trebuchet MS"/>
                <a:cs typeface="Trebuchet MS"/>
                <a:sym typeface="Trebuchet MS"/>
              </a:rPr>
              <a:t>Data Analysis (EDA)</a:t>
            </a:r>
            <a:endParaRPr b="1" sz="4400">
              <a:solidFill>
                <a:srgbClr val="D80641"/>
              </a:solidFill>
              <a:latin typeface="Trebuchet MS"/>
              <a:ea typeface="Trebuchet MS"/>
              <a:cs typeface="Trebuchet MS"/>
              <a:sym typeface="Trebuchet MS"/>
            </a:endParaRPr>
          </a:p>
        </p:txBody>
      </p:sp>
      <p:pic>
        <p:nvPicPr>
          <p:cNvPr id="100" name="Google Shape;100;p14">
            <a:hlinkClick r:id="rId4"/>
          </p:cNvPr>
          <p:cNvPicPr preferRelativeResize="0"/>
          <p:nvPr/>
        </p:nvPicPr>
        <p:blipFill>
          <a:blip r:embed="rId5">
            <a:alphaModFix/>
          </a:blip>
          <a:stretch>
            <a:fillRect/>
          </a:stretch>
        </p:blipFill>
        <p:spPr>
          <a:xfrm>
            <a:off x="2003200" y="1088175"/>
            <a:ext cx="2438400" cy="243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Price v.s Units</a:t>
            </a:r>
            <a:endParaRPr sz="3000"/>
          </a:p>
        </p:txBody>
      </p:sp>
      <p:pic>
        <p:nvPicPr>
          <p:cNvPr id="106" name="Google Shape;106;p15"/>
          <p:cNvPicPr preferRelativeResize="0"/>
          <p:nvPr/>
        </p:nvPicPr>
        <p:blipFill>
          <a:blip r:embed="rId3">
            <a:alphaModFix/>
          </a:blip>
          <a:stretch>
            <a:fillRect/>
          </a:stretch>
        </p:blipFill>
        <p:spPr>
          <a:xfrm>
            <a:off x="517325" y="1216727"/>
            <a:ext cx="6488701" cy="4424525"/>
          </a:xfrm>
          <a:prstGeom prst="rect">
            <a:avLst/>
          </a:prstGeom>
          <a:noFill/>
          <a:ln>
            <a:noFill/>
          </a:ln>
        </p:spPr>
      </p:pic>
      <p:grpSp>
        <p:nvGrpSpPr>
          <p:cNvPr id="107" name="Google Shape;107;p15"/>
          <p:cNvGrpSpPr/>
          <p:nvPr/>
        </p:nvGrpSpPr>
        <p:grpSpPr>
          <a:xfrm>
            <a:off x="7320900" y="2464600"/>
            <a:ext cx="2179175" cy="1539425"/>
            <a:chOff x="7331625" y="2368150"/>
            <a:chExt cx="2179175" cy="1539425"/>
          </a:xfrm>
        </p:grpSpPr>
        <p:pic>
          <p:nvPicPr>
            <p:cNvPr id="108" name="Google Shape;108;p15"/>
            <p:cNvPicPr preferRelativeResize="0"/>
            <p:nvPr/>
          </p:nvPicPr>
          <p:blipFill>
            <a:blip r:embed="rId4">
              <a:alphaModFix/>
            </a:blip>
            <a:stretch>
              <a:fillRect/>
            </a:stretch>
          </p:blipFill>
          <p:spPr>
            <a:xfrm>
              <a:off x="7331625" y="2848075"/>
              <a:ext cx="2179175" cy="1059500"/>
            </a:xfrm>
            <a:prstGeom prst="rect">
              <a:avLst/>
            </a:prstGeom>
            <a:noFill/>
            <a:ln>
              <a:noFill/>
            </a:ln>
          </p:spPr>
        </p:pic>
        <p:sp>
          <p:nvSpPr>
            <p:cNvPr id="109" name="Google Shape;109;p15"/>
            <p:cNvSpPr txBox="1"/>
            <p:nvPr/>
          </p:nvSpPr>
          <p:spPr>
            <a:xfrm>
              <a:off x="7331625" y="2368150"/>
              <a:ext cx="16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a:latin typeface="Trebuchet MS"/>
                  <a:ea typeface="Trebuchet MS"/>
                  <a:cs typeface="Trebuchet MS"/>
                  <a:sym typeface="Trebuchet MS"/>
                </a:rPr>
                <a:t>Correlation Matrix</a:t>
              </a:r>
              <a:endParaRPr>
                <a:latin typeface="Trebuchet MS"/>
                <a:ea typeface="Trebuchet MS"/>
                <a:cs typeface="Trebuchet MS"/>
                <a:sym typeface="Trebuchet M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Price &amp; Units Over Time</a:t>
            </a:r>
            <a:endParaRPr sz="3000"/>
          </a:p>
        </p:txBody>
      </p:sp>
      <p:pic>
        <p:nvPicPr>
          <p:cNvPr id="115" name="Google Shape;115;p16"/>
          <p:cNvPicPr preferRelativeResize="0"/>
          <p:nvPr/>
        </p:nvPicPr>
        <p:blipFill>
          <a:blip r:embed="rId3">
            <a:alphaModFix/>
          </a:blip>
          <a:stretch>
            <a:fillRect/>
          </a:stretch>
        </p:blipFill>
        <p:spPr>
          <a:xfrm>
            <a:off x="468200" y="912175"/>
            <a:ext cx="8550651" cy="4702501"/>
          </a:xfrm>
          <a:prstGeom prst="rect">
            <a:avLst/>
          </a:prstGeom>
          <a:noFill/>
          <a:ln>
            <a:noFill/>
          </a:ln>
        </p:spPr>
      </p:pic>
      <p:sp>
        <p:nvSpPr>
          <p:cNvPr id="116" name="Google Shape;116;p16"/>
          <p:cNvSpPr/>
          <p:nvPr/>
        </p:nvSpPr>
        <p:spPr>
          <a:xfrm>
            <a:off x="3444150" y="912175"/>
            <a:ext cx="292800" cy="26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4024250" y="953475"/>
            <a:ext cx="292800" cy="26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8324325" y="1115675"/>
            <a:ext cx="292800" cy="26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nvSpPr>
        <p:spPr>
          <a:xfrm>
            <a:off x="8324325" y="812575"/>
            <a:ext cx="9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1200">
                <a:solidFill>
                  <a:srgbClr val="FF0000"/>
                </a:solidFill>
                <a:latin typeface="Trebuchet MS"/>
                <a:ea typeface="Trebuchet MS"/>
                <a:cs typeface="Trebuchet MS"/>
                <a:sym typeface="Trebuchet MS"/>
              </a:rPr>
              <a:t>Dec 2011</a:t>
            </a:r>
            <a:endParaRPr sz="1200">
              <a:solidFill>
                <a:srgbClr val="FF0000"/>
              </a:solidFill>
              <a:latin typeface="Trebuchet MS"/>
              <a:ea typeface="Trebuchet MS"/>
              <a:cs typeface="Trebuchet MS"/>
              <a:sym typeface="Trebuchet MS"/>
            </a:endParaRPr>
          </a:p>
        </p:txBody>
      </p:sp>
      <p:sp>
        <p:nvSpPr>
          <p:cNvPr id="120" name="Google Shape;120;p16"/>
          <p:cNvSpPr txBox="1"/>
          <p:nvPr/>
        </p:nvSpPr>
        <p:spPr>
          <a:xfrm>
            <a:off x="2595750" y="862375"/>
            <a:ext cx="9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1200">
                <a:solidFill>
                  <a:srgbClr val="FF0000"/>
                </a:solidFill>
                <a:latin typeface="Trebuchet MS"/>
                <a:ea typeface="Trebuchet MS"/>
                <a:cs typeface="Trebuchet MS"/>
                <a:sym typeface="Trebuchet MS"/>
              </a:rPr>
              <a:t>Dec 2009</a:t>
            </a:r>
            <a:endParaRPr sz="1200">
              <a:solidFill>
                <a:srgbClr val="FF0000"/>
              </a:solidFill>
              <a:latin typeface="Trebuchet MS"/>
              <a:ea typeface="Trebuchet MS"/>
              <a:cs typeface="Trebuchet MS"/>
              <a:sym typeface="Trebuchet MS"/>
            </a:endParaRPr>
          </a:p>
        </p:txBody>
      </p:sp>
      <p:sp>
        <p:nvSpPr>
          <p:cNvPr id="121" name="Google Shape;121;p16"/>
          <p:cNvSpPr txBox="1"/>
          <p:nvPr/>
        </p:nvSpPr>
        <p:spPr>
          <a:xfrm>
            <a:off x="4094150" y="746375"/>
            <a:ext cx="9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1200">
                <a:solidFill>
                  <a:srgbClr val="FF0000"/>
                </a:solidFill>
                <a:latin typeface="Trebuchet MS"/>
                <a:ea typeface="Trebuchet MS"/>
                <a:cs typeface="Trebuchet MS"/>
                <a:sym typeface="Trebuchet MS"/>
              </a:rPr>
              <a:t>Feb </a:t>
            </a:r>
            <a:r>
              <a:rPr lang="bs-Latn-BA" sz="1200">
                <a:solidFill>
                  <a:srgbClr val="FF0000"/>
                </a:solidFill>
                <a:latin typeface="Trebuchet MS"/>
                <a:ea typeface="Trebuchet MS"/>
                <a:cs typeface="Trebuchet MS"/>
                <a:sym typeface="Trebuchet MS"/>
              </a:rPr>
              <a:t>2010</a:t>
            </a:r>
            <a:endParaRPr sz="1200">
              <a:solidFill>
                <a:srgbClr val="FF0000"/>
              </a:solidFill>
              <a:latin typeface="Trebuchet MS"/>
              <a:ea typeface="Trebuchet MS"/>
              <a:cs typeface="Trebuchet MS"/>
              <a:sym typeface="Trebuchet MS"/>
            </a:endParaRPr>
          </a:p>
        </p:txBody>
      </p:sp>
      <p:sp>
        <p:nvSpPr>
          <p:cNvPr id="122" name="Google Shape;122;p16"/>
          <p:cNvSpPr/>
          <p:nvPr/>
        </p:nvSpPr>
        <p:spPr>
          <a:xfrm>
            <a:off x="2041125" y="3294150"/>
            <a:ext cx="292800" cy="26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3444150" y="3398600"/>
            <a:ext cx="292800" cy="26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4442600" y="3398600"/>
            <a:ext cx="292800" cy="269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nvSpPr>
        <p:spPr>
          <a:xfrm>
            <a:off x="1606050" y="3499400"/>
            <a:ext cx="9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1200">
                <a:solidFill>
                  <a:srgbClr val="FF0000"/>
                </a:solidFill>
                <a:latin typeface="Trebuchet MS"/>
                <a:ea typeface="Trebuchet MS"/>
                <a:cs typeface="Trebuchet MS"/>
                <a:sym typeface="Trebuchet MS"/>
              </a:rPr>
              <a:t>May</a:t>
            </a:r>
            <a:r>
              <a:rPr lang="bs-Latn-BA" sz="1200">
                <a:solidFill>
                  <a:srgbClr val="FF0000"/>
                </a:solidFill>
                <a:latin typeface="Trebuchet MS"/>
                <a:ea typeface="Trebuchet MS"/>
                <a:cs typeface="Trebuchet MS"/>
                <a:sym typeface="Trebuchet MS"/>
              </a:rPr>
              <a:t> 2009</a:t>
            </a:r>
            <a:endParaRPr sz="1200">
              <a:solidFill>
                <a:srgbClr val="FF0000"/>
              </a:solidFill>
              <a:latin typeface="Trebuchet MS"/>
              <a:ea typeface="Trebuchet MS"/>
              <a:cs typeface="Trebuchet MS"/>
              <a:sym typeface="Trebuchet MS"/>
            </a:endParaRPr>
          </a:p>
        </p:txBody>
      </p:sp>
      <p:sp>
        <p:nvSpPr>
          <p:cNvPr id="126" name="Google Shape;126;p16"/>
          <p:cNvSpPr txBox="1"/>
          <p:nvPr/>
        </p:nvSpPr>
        <p:spPr>
          <a:xfrm>
            <a:off x="3095700" y="3563850"/>
            <a:ext cx="9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1200">
                <a:solidFill>
                  <a:srgbClr val="FF0000"/>
                </a:solidFill>
                <a:latin typeface="Trebuchet MS"/>
                <a:ea typeface="Trebuchet MS"/>
                <a:cs typeface="Trebuchet MS"/>
                <a:sym typeface="Trebuchet MS"/>
              </a:rPr>
              <a:t>Dec 2009</a:t>
            </a:r>
            <a:endParaRPr sz="1200">
              <a:solidFill>
                <a:srgbClr val="FF0000"/>
              </a:solidFill>
              <a:latin typeface="Trebuchet MS"/>
              <a:ea typeface="Trebuchet MS"/>
              <a:cs typeface="Trebuchet MS"/>
              <a:sym typeface="Trebuchet MS"/>
            </a:endParaRPr>
          </a:p>
        </p:txBody>
      </p:sp>
      <p:sp>
        <p:nvSpPr>
          <p:cNvPr id="127" name="Google Shape;127;p16"/>
          <p:cNvSpPr txBox="1"/>
          <p:nvPr/>
        </p:nvSpPr>
        <p:spPr>
          <a:xfrm>
            <a:off x="4442600" y="3563850"/>
            <a:ext cx="98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bs-Latn-BA" sz="1200">
                <a:solidFill>
                  <a:srgbClr val="FF0000"/>
                </a:solidFill>
                <a:latin typeface="Trebuchet MS"/>
                <a:ea typeface="Trebuchet MS"/>
                <a:cs typeface="Trebuchet MS"/>
                <a:sym typeface="Trebuchet MS"/>
              </a:rPr>
              <a:t>May</a:t>
            </a:r>
            <a:r>
              <a:rPr lang="bs-Latn-BA" sz="1200">
                <a:solidFill>
                  <a:srgbClr val="FF0000"/>
                </a:solidFill>
                <a:latin typeface="Trebuchet MS"/>
                <a:ea typeface="Trebuchet MS"/>
                <a:cs typeface="Trebuchet MS"/>
                <a:sym typeface="Trebuchet MS"/>
              </a:rPr>
              <a:t> 2010</a:t>
            </a:r>
            <a:endParaRPr sz="1200">
              <a:solidFill>
                <a:srgbClr val="FF00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Price &amp; Units Over Time (w/ display)</a:t>
            </a:r>
            <a:endParaRPr sz="3000"/>
          </a:p>
        </p:txBody>
      </p:sp>
      <p:pic>
        <p:nvPicPr>
          <p:cNvPr id="133" name="Google Shape;133;p17"/>
          <p:cNvPicPr preferRelativeResize="0"/>
          <p:nvPr/>
        </p:nvPicPr>
        <p:blipFill>
          <a:blip r:embed="rId3">
            <a:alphaModFix/>
          </a:blip>
          <a:stretch>
            <a:fillRect/>
          </a:stretch>
        </p:blipFill>
        <p:spPr>
          <a:xfrm>
            <a:off x="541975" y="995650"/>
            <a:ext cx="8477025" cy="4663375"/>
          </a:xfrm>
          <a:prstGeom prst="rect">
            <a:avLst/>
          </a:prstGeom>
          <a:noFill/>
          <a:ln>
            <a:noFill/>
          </a:ln>
        </p:spPr>
      </p:pic>
      <p:pic>
        <p:nvPicPr>
          <p:cNvPr id="134" name="Google Shape;134;p17"/>
          <p:cNvPicPr preferRelativeResize="0"/>
          <p:nvPr/>
        </p:nvPicPr>
        <p:blipFill rotWithShape="1">
          <a:blip r:embed="rId4">
            <a:alphaModFix/>
          </a:blip>
          <a:srcRect b="0" l="22305" r="17000" t="0"/>
          <a:stretch/>
        </p:blipFill>
        <p:spPr>
          <a:xfrm>
            <a:off x="9312325" y="1550250"/>
            <a:ext cx="1807924" cy="230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Price &amp; Units Over Time (w/ feature)</a:t>
            </a:r>
            <a:endParaRPr sz="3000"/>
          </a:p>
        </p:txBody>
      </p:sp>
      <p:pic>
        <p:nvPicPr>
          <p:cNvPr id="140" name="Google Shape;140;p18"/>
          <p:cNvPicPr preferRelativeResize="0"/>
          <p:nvPr/>
        </p:nvPicPr>
        <p:blipFill>
          <a:blip r:embed="rId3">
            <a:alphaModFix/>
          </a:blip>
          <a:stretch>
            <a:fillRect/>
          </a:stretch>
        </p:blipFill>
        <p:spPr>
          <a:xfrm>
            <a:off x="468200" y="883250"/>
            <a:ext cx="8602375" cy="4722326"/>
          </a:xfrm>
          <a:prstGeom prst="rect">
            <a:avLst/>
          </a:prstGeom>
          <a:noFill/>
          <a:ln>
            <a:noFill/>
          </a:ln>
        </p:spPr>
      </p:pic>
      <p:pic>
        <p:nvPicPr>
          <p:cNvPr id="141" name="Google Shape;141;p18"/>
          <p:cNvPicPr preferRelativeResize="0"/>
          <p:nvPr/>
        </p:nvPicPr>
        <p:blipFill>
          <a:blip r:embed="rId4">
            <a:alphaModFix/>
          </a:blip>
          <a:stretch>
            <a:fillRect/>
          </a:stretch>
        </p:blipFill>
        <p:spPr>
          <a:xfrm>
            <a:off x="9283001" y="1449475"/>
            <a:ext cx="2150375" cy="1512725"/>
          </a:xfrm>
          <a:prstGeom prst="rect">
            <a:avLst/>
          </a:prstGeom>
          <a:noFill/>
          <a:ln>
            <a:noFill/>
          </a:ln>
        </p:spPr>
      </p:pic>
      <p:sp>
        <p:nvSpPr>
          <p:cNvPr id="142" name="Google Shape;142;p18"/>
          <p:cNvSpPr txBox="1"/>
          <p:nvPr/>
        </p:nvSpPr>
        <p:spPr>
          <a:xfrm>
            <a:off x="9283000" y="2962188"/>
            <a:ext cx="224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bs-Latn-BA" sz="1300">
                <a:latin typeface="Trebuchet MS"/>
                <a:ea typeface="Trebuchet MS"/>
                <a:cs typeface="Trebuchet MS"/>
                <a:sym typeface="Trebuchet MS"/>
              </a:rPr>
              <a:t>In-store circular example</a:t>
            </a:r>
            <a:endParaRPr sz="130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468200" y="172475"/>
            <a:ext cx="7404900" cy="9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80641"/>
              </a:buClr>
              <a:buSzPts val="4400"/>
              <a:buFont typeface="Trebuchet MS"/>
              <a:buNone/>
            </a:pPr>
            <a:r>
              <a:rPr lang="bs-Latn-BA" sz="3000"/>
              <a:t>Price &amp; Units Over Time (w/ Tpr Only)</a:t>
            </a:r>
            <a:endParaRPr sz="3000"/>
          </a:p>
        </p:txBody>
      </p:sp>
      <p:pic>
        <p:nvPicPr>
          <p:cNvPr id="148" name="Google Shape;148;p19"/>
          <p:cNvPicPr preferRelativeResize="0"/>
          <p:nvPr/>
        </p:nvPicPr>
        <p:blipFill>
          <a:blip r:embed="rId3">
            <a:alphaModFix/>
          </a:blip>
          <a:stretch>
            <a:fillRect/>
          </a:stretch>
        </p:blipFill>
        <p:spPr>
          <a:xfrm>
            <a:off x="517500" y="962175"/>
            <a:ext cx="8511374" cy="4689125"/>
          </a:xfrm>
          <a:prstGeom prst="rect">
            <a:avLst/>
          </a:prstGeom>
          <a:noFill/>
          <a:ln>
            <a:noFill/>
          </a:ln>
        </p:spPr>
      </p:pic>
      <p:pic>
        <p:nvPicPr>
          <p:cNvPr id="149" name="Google Shape;149;p19"/>
          <p:cNvPicPr preferRelativeResize="0"/>
          <p:nvPr/>
        </p:nvPicPr>
        <p:blipFill>
          <a:blip r:embed="rId4">
            <a:alphaModFix/>
          </a:blip>
          <a:stretch>
            <a:fillRect/>
          </a:stretch>
        </p:blipFill>
        <p:spPr>
          <a:xfrm>
            <a:off x="9479025" y="1776825"/>
            <a:ext cx="1469650" cy="146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